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5"/>
    <p:sldMasterId id="2147483725" r:id="rId6"/>
    <p:sldMasterId id="2147483830" r:id="rId7"/>
  </p:sldMasterIdLst>
  <p:notesMasterIdLst>
    <p:notesMasterId r:id="rId35"/>
  </p:notesMasterIdLst>
  <p:handoutMasterIdLst>
    <p:handoutMasterId r:id="rId36"/>
  </p:handoutMasterIdLst>
  <p:sldIdLst>
    <p:sldId id="259" r:id="rId8"/>
    <p:sldId id="261" r:id="rId9"/>
    <p:sldId id="262" r:id="rId10"/>
    <p:sldId id="278" r:id="rId11"/>
    <p:sldId id="280" r:id="rId12"/>
    <p:sldId id="263" r:id="rId13"/>
    <p:sldId id="275" r:id="rId14"/>
    <p:sldId id="291" r:id="rId15"/>
    <p:sldId id="289" r:id="rId16"/>
    <p:sldId id="264" r:id="rId17"/>
    <p:sldId id="290" r:id="rId18"/>
    <p:sldId id="265" r:id="rId19"/>
    <p:sldId id="292" r:id="rId20"/>
    <p:sldId id="268" r:id="rId21"/>
    <p:sldId id="281" r:id="rId22"/>
    <p:sldId id="282" r:id="rId23"/>
    <p:sldId id="284" r:id="rId24"/>
    <p:sldId id="293" r:id="rId25"/>
    <p:sldId id="283" r:id="rId26"/>
    <p:sldId id="286" r:id="rId27"/>
    <p:sldId id="287" r:id="rId28"/>
    <p:sldId id="288" r:id="rId29"/>
    <p:sldId id="271" r:id="rId30"/>
    <p:sldId id="272" r:id="rId31"/>
    <p:sldId id="274" r:id="rId32"/>
    <p:sldId id="260" r:id="rId33"/>
    <p:sldId id="257" r:id="rId3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6190" autoAdjust="0"/>
  </p:normalViewPr>
  <p:slideViewPr>
    <p:cSldViewPr>
      <p:cViewPr varScale="1">
        <p:scale>
          <a:sx n="74" d="100"/>
          <a:sy n="74" d="100"/>
        </p:scale>
        <p:origin x="1470" y="66"/>
      </p:cViewPr>
      <p:guideLst>
        <p:guide orient="horz" pos="2160"/>
        <p:guide pos="2880"/>
      </p:guideLst>
    </p:cSldViewPr>
  </p:slideViewPr>
  <p:outlineViewPr>
    <p:cViewPr>
      <p:scale>
        <a:sx n="33" d="100"/>
        <a:sy n="33" d="100"/>
      </p:scale>
      <p:origin x="0" y="783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31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184"/>
          </a:xfrm>
          <a:prstGeom prst="rect">
            <a:avLst/>
          </a:prstGeom>
        </p:spPr>
        <p:txBody>
          <a:bodyPr vert="horz" lIns="91577" tIns="45789" rIns="91577" bIns="457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1183" y="0"/>
            <a:ext cx="3037628" cy="464184"/>
          </a:xfrm>
          <a:prstGeom prst="rect">
            <a:avLst/>
          </a:prstGeom>
        </p:spPr>
        <p:txBody>
          <a:bodyPr vert="horz" lIns="91577" tIns="45789" rIns="91577" bIns="45789" rtlCol="0"/>
          <a:lstStyle>
            <a:lvl1pPr algn="r" fontAlgn="auto">
              <a:spcBef>
                <a:spcPts val="0"/>
              </a:spcBef>
              <a:spcAft>
                <a:spcPts val="0"/>
              </a:spcAft>
              <a:defRPr sz="1200">
                <a:latin typeface="+mn-lt"/>
                <a:cs typeface="+mn-cs"/>
              </a:defRPr>
            </a:lvl1pPr>
          </a:lstStyle>
          <a:p>
            <a:pPr>
              <a:defRPr/>
            </a:pPr>
            <a:fld id="{84F1E731-2D82-44A2-A0EE-1F63B1C5CB3F}" type="datetimeFigureOut">
              <a:rPr lang="en-US"/>
              <a:pPr>
                <a:defRPr/>
              </a:pPr>
              <a:t>8/21/2020</a:t>
            </a:fld>
            <a:endParaRPr lang="en-US"/>
          </a:p>
        </p:txBody>
      </p:sp>
      <p:sp>
        <p:nvSpPr>
          <p:cNvPr id="4" name="Footer Placeholder 3"/>
          <p:cNvSpPr>
            <a:spLocks noGrp="1"/>
          </p:cNvSpPr>
          <p:nvPr>
            <p:ph type="ftr" sz="quarter" idx="2"/>
          </p:nvPr>
        </p:nvSpPr>
        <p:spPr>
          <a:xfrm>
            <a:off x="0" y="8830627"/>
            <a:ext cx="3037628" cy="464184"/>
          </a:xfrm>
          <a:prstGeom prst="rect">
            <a:avLst/>
          </a:prstGeom>
        </p:spPr>
        <p:txBody>
          <a:bodyPr vert="horz" lIns="91577" tIns="45789" rIns="91577" bIns="457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1183" y="8830627"/>
            <a:ext cx="3037628" cy="464184"/>
          </a:xfrm>
          <a:prstGeom prst="rect">
            <a:avLst/>
          </a:prstGeom>
        </p:spPr>
        <p:txBody>
          <a:bodyPr vert="horz" lIns="91577" tIns="45789" rIns="91577" bIns="45789" rtlCol="0" anchor="b"/>
          <a:lstStyle>
            <a:lvl1pPr algn="r" fontAlgn="auto">
              <a:spcBef>
                <a:spcPts val="0"/>
              </a:spcBef>
              <a:spcAft>
                <a:spcPts val="0"/>
              </a:spcAft>
              <a:defRPr sz="1200">
                <a:latin typeface="+mn-lt"/>
                <a:cs typeface="+mn-cs"/>
              </a:defRPr>
            </a:lvl1pPr>
          </a:lstStyle>
          <a:p>
            <a:pPr>
              <a:defRPr/>
            </a:pPr>
            <a:fld id="{3E25BFA8-EB28-4D96-91F6-B8ABF6DC41D3}" type="slidenum">
              <a:rPr lang="en-US"/>
              <a:pPr>
                <a:defRPr/>
              </a:pPr>
              <a:t>‹#›</a:t>
            </a:fld>
            <a:endParaRPr lang="en-US"/>
          </a:p>
        </p:txBody>
      </p:sp>
    </p:spTree>
    <p:extLst>
      <p:ext uri="{BB962C8B-B14F-4D97-AF65-F5344CB8AC3E}">
        <p14:creationId xmlns:p14="http://schemas.microsoft.com/office/powerpoint/2010/main" val="2575661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184"/>
          </a:xfrm>
          <a:prstGeom prst="rect">
            <a:avLst/>
          </a:prstGeom>
        </p:spPr>
        <p:txBody>
          <a:bodyPr vert="horz" lIns="91577" tIns="45789" rIns="91577" bIns="457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1183" y="0"/>
            <a:ext cx="3037628" cy="464184"/>
          </a:xfrm>
          <a:prstGeom prst="rect">
            <a:avLst/>
          </a:prstGeom>
        </p:spPr>
        <p:txBody>
          <a:bodyPr vert="horz" lIns="91577" tIns="45789" rIns="91577" bIns="45789" rtlCol="0"/>
          <a:lstStyle>
            <a:lvl1pPr algn="r" fontAlgn="auto">
              <a:spcBef>
                <a:spcPts val="0"/>
              </a:spcBef>
              <a:spcAft>
                <a:spcPts val="0"/>
              </a:spcAft>
              <a:defRPr sz="1200">
                <a:latin typeface="+mn-lt"/>
                <a:cs typeface="+mn-cs"/>
              </a:defRPr>
            </a:lvl1pPr>
          </a:lstStyle>
          <a:p>
            <a:pPr>
              <a:defRPr/>
            </a:pPr>
            <a:fld id="{D72F284D-2E5B-4432-B666-4B5C9FFB0C29}" type="datetimeFigureOut">
              <a:rPr lang="en-US"/>
              <a:pPr>
                <a:defRPr/>
              </a:pPr>
              <a:t>8/21/2020</a:t>
            </a:fld>
            <a:endParaRPr lang="en-US"/>
          </a:p>
        </p:txBody>
      </p:sp>
      <p:sp>
        <p:nvSpPr>
          <p:cNvPr id="4" name="Slide Image Placeholder 3"/>
          <p:cNvSpPr>
            <a:spLocks noGrp="1" noRot="1" noChangeAspect="1"/>
          </p:cNvSpPr>
          <p:nvPr>
            <p:ph type="sldImg" idx="2"/>
          </p:nvPr>
        </p:nvSpPr>
        <p:spPr>
          <a:xfrm>
            <a:off x="1001713" y="527050"/>
            <a:ext cx="5006975" cy="3756025"/>
          </a:xfrm>
          <a:prstGeom prst="rect">
            <a:avLst/>
          </a:prstGeom>
          <a:noFill/>
          <a:ln w="12700">
            <a:solidFill>
              <a:prstClr val="black"/>
            </a:solidFill>
          </a:ln>
        </p:spPr>
        <p:txBody>
          <a:bodyPr vert="horz" lIns="91577" tIns="45789" rIns="91577" bIns="45789" rtlCol="0" anchor="ctr"/>
          <a:lstStyle/>
          <a:p>
            <a:pPr lvl="0"/>
            <a:endParaRPr lang="en-US" noProof="0"/>
          </a:p>
        </p:txBody>
      </p:sp>
      <p:sp>
        <p:nvSpPr>
          <p:cNvPr id="5" name="Notes Placeholder 4"/>
          <p:cNvSpPr>
            <a:spLocks noGrp="1"/>
          </p:cNvSpPr>
          <p:nvPr>
            <p:ph type="body" sz="quarter" idx="3"/>
          </p:nvPr>
        </p:nvSpPr>
        <p:spPr>
          <a:xfrm>
            <a:off x="222654" y="4416108"/>
            <a:ext cx="6565093" cy="4182427"/>
          </a:xfrm>
          <a:prstGeom prst="rect">
            <a:avLst/>
          </a:prstGeom>
        </p:spPr>
        <p:txBody>
          <a:bodyPr vert="horz" lIns="91577" tIns="45789" rIns="91577" bIns="457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30627"/>
            <a:ext cx="3037628" cy="464184"/>
          </a:xfrm>
          <a:prstGeom prst="rect">
            <a:avLst/>
          </a:prstGeom>
        </p:spPr>
        <p:txBody>
          <a:bodyPr vert="horz" lIns="91577" tIns="45789" rIns="91577" bIns="457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1183" y="8830627"/>
            <a:ext cx="3037628" cy="464184"/>
          </a:xfrm>
          <a:prstGeom prst="rect">
            <a:avLst/>
          </a:prstGeom>
        </p:spPr>
        <p:txBody>
          <a:bodyPr vert="horz" lIns="91577" tIns="45789" rIns="91577" bIns="45789" rtlCol="0" anchor="b"/>
          <a:lstStyle>
            <a:lvl1pPr algn="r" fontAlgn="auto">
              <a:spcBef>
                <a:spcPts val="0"/>
              </a:spcBef>
              <a:spcAft>
                <a:spcPts val="0"/>
              </a:spcAft>
              <a:defRPr sz="1200">
                <a:latin typeface="+mn-lt"/>
                <a:cs typeface="+mn-cs"/>
              </a:defRPr>
            </a:lvl1pPr>
          </a:lstStyle>
          <a:p>
            <a:pPr>
              <a:defRPr/>
            </a:pPr>
            <a:fld id="{5A5C9576-E7F8-4D0A-AA55-4388916613C5}" type="slidenum">
              <a:rPr lang="en-US"/>
              <a:pPr>
                <a:defRPr/>
              </a:pPr>
              <a:t>‹#›</a:t>
            </a:fld>
            <a:endParaRPr lang="en-US"/>
          </a:p>
        </p:txBody>
      </p:sp>
    </p:spTree>
    <p:extLst>
      <p:ext uri="{BB962C8B-B14F-4D97-AF65-F5344CB8AC3E}">
        <p14:creationId xmlns:p14="http://schemas.microsoft.com/office/powerpoint/2010/main" val="23615908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Slide</a:t>
            </a:r>
            <a:endParaRPr lang="en-US" dirty="0"/>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1</a:t>
            </a:fld>
            <a:endParaRPr lang="en-US"/>
          </a:p>
        </p:txBody>
      </p:sp>
    </p:spTree>
    <p:extLst>
      <p:ext uri="{BB962C8B-B14F-4D97-AF65-F5344CB8AC3E}">
        <p14:creationId xmlns:p14="http://schemas.microsoft.com/office/powerpoint/2010/main" val="170051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194" indent="-289358">
              <a:spcBef>
                <a:spcPct val="30000"/>
              </a:spcBef>
              <a:defRPr sz="1200">
                <a:solidFill>
                  <a:schemeClr val="tx1"/>
                </a:solidFill>
                <a:latin typeface="Arial" panose="020B0604020202020204" pitchFamily="34" charset="0"/>
              </a:defRPr>
            </a:lvl2pPr>
            <a:lvl3pPr marL="1162204" indent="-232123">
              <a:spcBef>
                <a:spcPct val="30000"/>
              </a:spcBef>
              <a:defRPr sz="1200">
                <a:solidFill>
                  <a:schemeClr val="tx1"/>
                </a:solidFill>
                <a:latin typeface="Arial" panose="020B0604020202020204" pitchFamily="34" charset="0"/>
              </a:defRPr>
            </a:lvl3pPr>
            <a:lvl4pPr marL="1628038" indent="-232123">
              <a:spcBef>
                <a:spcPct val="30000"/>
              </a:spcBef>
              <a:defRPr sz="1200">
                <a:solidFill>
                  <a:schemeClr val="tx1"/>
                </a:solidFill>
                <a:latin typeface="Arial" panose="020B0604020202020204" pitchFamily="34" charset="0"/>
              </a:defRPr>
            </a:lvl4pPr>
            <a:lvl5pPr marL="2093874" indent="-232123">
              <a:spcBef>
                <a:spcPct val="30000"/>
              </a:spcBef>
              <a:defRPr sz="1200">
                <a:solidFill>
                  <a:schemeClr val="tx1"/>
                </a:solidFill>
                <a:latin typeface="Arial" panose="020B0604020202020204" pitchFamily="34" charset="0"/>
              </a:defRPr>
            </a:lvl5pPr>
            <a:lvl6pPr marL="2551760" indent="-232123" eaLnBrk="0" fontAlgn="base" hangingPunct="0">
              <a:spcBef>
                <a:spcPct val="30000"/>
              </a:spcBef>
              <a:spcAft>
                <a:spcPct val="0"/>
              </a:spcAft>
              <a:defRPr sz="1200">
                <a:solidFill>
                  <a:schemeClr val="tx1"/>
                </a:solidFill>
                <a:latin typeface="Arial" panose="020B0604020202020204" pitchFamily="34" charset="0"/>
              </a:defRPr>
            </a:lvl6pPr>
            <a:lvl7pPr marL="3009646" indent="-232123" eaLnBrk="0" fontAlgn="base" hangingPunct="0">
              <a:spcBef>
                <a:spcPct val="30000"/>
              </a:spcBef>
              <a:spcAft>
                <a:spcPct val="0"/>
              </a:spcAft>
              <a:defRPr sz="1200">
                <a:solidFill>
                  <a:schemeClr val="tx1"/>
                </a:solidFill>
                <a:latin typeface="Arial" panose="020B0604020202020204" pitchFamily="34" charset="0"/>
              </a:defRPr>
            </a:lvl7pPr>
            <a:lvl8pPr marL="3467532" indent="-232123" eaLnBrk="0" fontAlgn="base" hangingPunct="0">
              <a:spcBef>
                <a:spcPct val="30000"/>
              </a:spcBef>
              <a:spcAft>
                <a:spcPct val="0"/>
              </a:spcAft>
              <a:defRPr sz="1200">
                <a:solidFill>
                  <a:schemeClr val="tx1"/>
                </a:solidFill>
                <a:latin typeface="Arial" panose="020B0604020202020204" pitchFamily="34" charset="0"/>
              </a:defRPr>
            </a:lvl8pPr>
            <a:lvl9pPr marL="3925417" indent="-23212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253342-16E7-4BBF-AC0A-5206915B45DB}" type="slidenum">
              <a:rPr lang="en-US" altLang="en-US" smtClean="0"/>
              <a:pPr>
                <a:spcBef>
                  <a:spcPct val="0"/>
                </a:spcBef>
              </a:pPr>
              <a:t>2</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123" indent="-232123" eaLnBrk="1" hangingPunct="1">
              <a:buFontTx/>
              <a:buAutoNum type="arabicPeriod"/>
            </a:pPr>
            <a:endParaRPr lang="en-US" altLang="en-US" sz="1400">
              <a:latin typeface="Arial" panose="020B0604020202020204" pitchFamily="34" charset="0"/>
            </a:endParaRPr>
          </a:p>
        </p:txBody>
      </p:sp>
    </p:spTree>
    <p:extLst>
      <p:ext uri="{BB962C8B-B14F-4D97-AF65-F5344CB8AC3E}">
        <p14:creationId xmlns:p14="http://schemas.microsoft.com/office/powerpoint/2010/main" val="2442638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Wingdings" pitchFamily="2" charset="2"/>
              <a:buChar char="Ø"/>
            </a:pPr>
            <a:r>
              <a:rPr lang="en-US" dirty="0" smtClean="0"/>
              <a:t>First level (Arial 26)</a:t>
            </a:r>
          </a:p>
          <a:p>
            <a:pPr lvl="1">
              <a:buFont typeface="Arial" pitchFamily="34" charset="0"/>
              <a:buChar char="•"/>
            </a:pPr>
            <a:r>
              <a:rPr lang="en-US" dirty="0" smtClean="0"/>
              <a:t>Second level (Arial 24)</a:t>
            </a:r>
          </a:p>
          <a:p>
            <a:pPr lvl="2">
              <a:buFont typeface="Calibri" pitchFamily="34" charset="0"/>
              <a:buChar char="–"/>
            </a:pPr>
            <a:r>
              <a:rPr lang="en-US" dirty="0" smtClean="0"/>
              <a:t>Third level (Arial 20)</a:t>
            </a:r>
          </a:p>
          <a:p>
            <a:pPr lvl="3">
              <a:buFont typeface="Wingdings" pitchFamily="2" charset="2"/>
              <a:buChar char="§"/>
            </a:pPr>
            <a:r>
              <a:rPr lang="en-US" dirty="0" smtClean="0"/>
              <a:t>Fourth level (Arial 18)</a:t>
            </a:r>
          </a:p>
          <a:p>
            <a:pPr>
              <a:buFont typeface="Wingdings" pitchFamily="2" charset="2"/>
              <a:buChar char="Ø"/>
            </a:pPr>
            <a:r>
              <a:rPr lang="en-US" dirty="0" smtClean="0"/>
              <a:t>Formatting</a:t>
            </a:r>
          </a:p>
          <a:p>
            <a:pPr lvl="1">
              <a:buFont typeface="Wingdings" pitchFamily="2" charset="2"/>
              <a:buChar char="§"/>
            </a:pPr>
            <a:r>
              <a:rPr lang="en-US" dirty="0" smtClean="0"/>
              <a:t>Slide</a:t>
            </a:r>
            <a:r>
              <a:rPr lang="en-US" baseline="0" dirty="0" smtClean="0"/>
              <a:t> is set to automatically format.  Use this slide as your starting point.</a:t>
            </a:r>
            <a:endParaRPr lang="en-US" dirty="0" smtClean="0"/>
          </a:p>
          <a:p>
            <a:pPr lvl="1">
              <a:buFont typeface="Arial" pitchFamily="34" charset="0"/>
              <a:buChar char="•"/>
            </a:pPr>
            <a:r>
              <a:rPr lang="en-US" dirty="0" smtClean="0"/>
              <a:t>Do not go below fourth level bullet</a:t>
            </a:r>
          </a:p>
          <a:p>
            <a:pPr lvl="1">
              <a:buFont typeface="Arial" pitchFamily="34" charset="0"/>
              <a:buChar char="•"/>
            </a:pPr>
            <a:r>
              <a:rPr lang="en-US" dirty="0" smtClean="0"/>
              <a:t>Paragraph spacing is set at “before 6pt”</a:t>
            </a:r>
          </a:p>
          <a:p>
            <a:pPr lvl="1">
              <a:buFont typeface="Arial" pitchFamily="34" charset="0"/>
              <a:buChar char="•"/>
            </a:pPr>
            <a:r>
              <a:rPr lang="en-US" dirty="0" smtClean="0"/>
              <a:t>Use the designated bullet style for each level</a:t>
            </a:r>
          </a:p>
          <a:p>
            <a:pPr lvl="1">
              <a:buFont typeface="Arial" pitchFamily="34" charset="0"/>
              <a:buChar char="•"/>
            </a:pPr>
            <a:r>
              <a:rPr lang="en-US" dirty="0" smtClean="0"/>
              <a:t>Paragraphs are formatted with hanging indents</a:t>
            </a:r>
          </a:p>
          <a:p>
            <a:pPr lvl="0">
              <a:buFont typeface="Wingdings" pitchFamily="2" charset="2"/>
              <a:buChar char="Ø"/>
            </a:pPr>
            <a:r>
              <a:rPr lang="en-US" dirty="0" smtClean="0"/>
              <a:t>Additional</a:t>
            </a:r>
            <a:r>
              <a:rPr lang="en-US" baseline="0" dirty="0" smtClean="0"/>
              <a:t> layouts available under “Slides” “Layout” or “New Slide” in the tool bar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26</a:t>
            </a:fld>
            <a:endParaRPr lang="en-US"/>
          </a:p>
        </p:txBody>
      </p:sp>
    </p:spTree>
    <p:extLst>
      <p:ext uri="{BB962C8B-B14F-4D97-AF65-F5344CB8AC3E}">
        <p14:creationId xmlns:p14="http://schemas.microsoft.com/office/powerpoint/2010/main" val="34828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 Slide</a:t>
            </a:r>
            <a:endParaRPr lang="en-US" dirty="0"/>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27</a:t>
            </a:fld>
            <a:endParaRPr lang="en-US"/>
          </a:p>
        </p:txBody>
      </p:sp>
    </p:spTree>
    <p:extLst>
      <p:ext uri="{BB962C8B-B14F-4D97-AF65-F5344CB8AC3E}">
        <p14:creationId xmlns:p14="http://schemas.microsoft.com/office/powerpoint/2010/main" val="1575478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2130425"/>
            <a:ext cx="7772400" cy="1470025"/>
          </a:xfrm>
        </p:spPr>
        <p:txBody>
          <a:bodyPr>
            <a:normAutofit/>
          </a:bodyPr>
          <a:lstStyle>
            <a:lvl1pPr algn="ctr">
              <a:defRPr sz="3600" baseline="0"/>
            </a:lvl1pPr>
          </a:lstStyle>
          <a:p>
            <a:r>
              <a:rPr lang="en-US" dirty="0" smtClean="0"/>
              <a:t>Title Slide - click to edit</a:t>
            </a:r>
            <a:br>
              <a:rPr lang="en-US" dirty="0" smtClean="0"/>
            </a:br>
            <a:r>
              <a:rPr lang="en-US" dirty="0" smtClean="0"/>
              <a:t>(Arial 36 Bold)</a:t>
            </a:r>
            <a:endParaRPr lang="en-US" dirty="0"/>
          </a:p>
        </p:txBody>
      </p:sp>
      <p:sp>
        <p:nvSpPr>
          <p:cNvPr id="9" name="TextBox 8"/>
          <p:cNvSpPr txBox="1"/>
          <p:nvPr userDrawn="1"/>
        </p:nvSpPr>
        <p:spPr>
          <a:xfrm>
            <a:off x="-1" y="76200"/>
            <a:ext cx="9144000" cy="1015663"/>
          </a:xfrm>
          <a:prstGeom prst="rect">
            <a:avLst/>
          </a:prstGeom>
          <a:noFill/>
        </p:spPr>
        <p:txBody>
          <a:bodyPr wrap="square">
            <a:spAutoFit/>
          </a:bodyPr>
          <a:lstStyle/>
          <a:p>
            <a:pPr algn="ctr" fontAlgn="auto">
              <a:spcBef>
                <a:spcPts val="0"/>
              </a:spcBef>
              <a:spcAft>
                <a:spcPts val="0"/>
              </a:spcAft>
              <a:defRPr/>
            </a:pPr>
            <a:r>
              <a:rPr lang="en-US" sz="3200" b="1" i="0" cap="none" spc="0" dirty="0" smtClean="0">
                <a:ln w="9525">
                  <a:noFill/>
                  <a:prstDash val="solid"/>
                </a:ln>
                <a:solidFill>
                  <a:schemeClr val="tx1"/>
                </a:solidFill>
                <a:effectLst>
                  <a:outerShdw blurRad="41275" dist="20320" dir="1800000" algn="tl" rotWithShape="0">
                    <a:srgbClr val="000000">
                      <a:alpha val="40000"/>
                    </a:srgbClr>
                  </a:outerShdw>
                </a:effectLst>
                <a:latin typeface="+mn-lt"/>
                <a:cs typeface="+mn-cs"/>
              </a:rPr>
              <a:t>Leadership Excellence</a:t>
            </a:r>
          </a:p>
          <a:p>
            <a:pPr algn="ctr" fontAlgn="auto">
              <a:spcBef>
                <a:spcPts val="0"/>
              </a:spcBef>
              <a:spcAft>
                <a:spcPts val="0"/>
              </a:spcAft>
              <a:defRPr/>
            </a:pPr>
            <a:r>
              <a:rPr lang="en-US" sz="2800" b="1" i="1" cap="none" spc="0" dirty="0" smtClean="0">
                <a:ln w="12700">
                  <a:noFill/>
                  <a:prstDash val="solid"/>
                </a:ln>
                <a:solidFill>
                  <a:schemeClr val="tx1"/>
                </a:solidFill>
                <a:effectLst>
                  <a:outerShdw blurRad="41275" dist="20320" dir="1800000" algn="tl" rotWithShape="0">
                    <a:srgbClr val="000000">
                      <a:alpha val="40000"/>
                    </a:srgbClr>
                  </a:outerShdw>
                </a:effectLst>
                <a:latin typeface="+mn-lt"/>
                <a:cs typeface="+mn-cs"/>
              </a:rPr>
              <a:t>This We’ll Defend</a:t>
            </a:r>
            <a:endParaRPr lang="en-US" sz="2800" b="1" i="1" cap="none" spc="0" dirty="0">
              <a:ln w="12700">
                <a:noFill/>
                <a:prstDash val="solid"/>
              </a:ln>
              <a:solidFill>
                <a:schemeClr val="tx1"/>
              </a:solidFill>
              <a:effectLst>
                <a:outerShdw blurRad="41275" dist="20320" dir="1800000" algn="tl" rotWithShape="0">
                  <a:srgbClr val="000000">
                    <a:alpha val="40000"/>
                  </a:srgbClr>
                </a:outerShdw>
              </a:effectLst>
              <a:latin typeface="+mn-lt"/>
              <a:cs typeface="+mn-cs"/>
            </a:endParaRPr>
          </a:p>
        </p:txBody>
      </p:sp>
      <p:sp>
        <p:nvSpPr>
          <p:cNvPr id="13" name="TextBox 12"/>
          <p:cNvSpPr txBox="1"/>
          <p:nvPr userDrawn="1"/>
        </p:nvSpPr>
        <p:spPr>
          <a:xfrm>
            <a:off x="-1" y="6258580"/>
            <a:ext cx="9144000" cy="523220"/>
          </a:xfrm>
          <a:prstGeom prst="rect">
            <a:avLst/>
          </a:prstGeom>
          <a:noFill/>
        </p:spPr>
        <p:txBody>
          <a:bodyPr wrap="square">
            <a:spAutoFit/>
          </a:bodyPr>
          <a:lstStyle/>
          <a:p>
            <a:pPr algn="ctr" fontAlgn="auto">
              <a:spcBef>
                <a:spcPts val="0"/>
              </a:spcBef>
              <a:spcAft>
                <a:spcPts val="0"/>
              </a:spcAft>
              <a:defRPr/>
            </a:pPr>
            <a:r>
              <a:rPr lang="en-US" sz="2800" b="1" i="1" cap="none" spc="0" dirty="0" smtClean="0">
                <a:ln w="9525">
                  <a:noFill/>
                  <a:prstDash val="solid"/>
                </a:ln>
                <a:solidFill>
                  <a:schemeClr val="tx1"/>
                </a:solidFill>
                <a:effectLst>
                  <a:outerShdw blurRad="41275" dist="20320" dir="1800000" algn="tl" rotWithShape="0">
                    <a:srgbClr val="000000">
                      <a:alpha val="40000"/>
                    </a:srgbClr>
                  </a:outerShdw>
                </a:effectLst>
                <a:latin typeface="+mn-lt"/>
                <a:cs typeface="+mn-cs"/>
              </a:rPr>
              <a:t>Leaders for Life</a:t>
            </a:r>
            <a:endParaRPr lang="en-US" sz="2400" b="1" i="1" cap="none" spc="0" dirty="0">
              <a:ln w="9525">
                <a:noFill/>
                <a:prstDash val="solid"/>
              </a:ln>
              <a:solidFill>
                <a:schemeClr val="tx1"/>
              </a:solidFill>
              <a:effectLst>
                <a:outerShdw blurRad="41275" dist="20320" dir="1800000" algn="tl" rotWithShape="0">
                  <a:srgbClr val="000000">
                    <a:alpha val="40000"/>
                  </a:srgbClr>
                </a:outerShdw>
              </a:effectLst>
              <a:latin typeface="+mn-lt"/>
              <a:cs typeface="+mn-cs"/>
            </a:endParaRPr>
          </a:p>
        </p:txBody>
      </p:sp>
      <p:sp>
        <p:nvSpPr>
          <p:cNvPr id="14" name="Rectangle 24"/>
          <p:cNvSpPr>
            <a:spLocks noChangeArrowheads="1"/>
          </p:cNvSpPr>
          <p:nvPr userDrawn="1"/>
        </p:nvSpPr>
        <p:spPr bwMode="auto">
          <a:xfrm>
            <a:off x="-1" y="6065838"/>
            <a:ext cx="9144000" cy="1063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2000" b="1" dirty="0">
              <a:solidFill>
                <a:srgbClr val="FFFFFF"/>
              </a:solidFill>
              <a:latin typeface="Arial" pitchFamily="34" charset="0"/>
              <a:cs typeface="+mn-cs"/>
            </a:endParaRPr>
          </a:p>
        </p:txBody>
      </p:sp>
      <p:sp>
        <p:nvSpPr>
          <p:cNvPr id="16" name="Rectangle 24"/>
          <p:cNvSpPr>
            <a:spLocks noChangeArrowheads="1"/>
          </p:cNvSpPr>
          <p:nvPr userDrawn="1"/>
        </p:nvSpPr>
        <p:spPr bwMode="auto">
          <a:xfrm rot="10800000">
            <a:off x="0" y="1036638"/>
            <a:ext cx="9144000" cy="1825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dirty="0">
              <a:solidFill>
                <a:srgbClr val="FFFFFF"/>
              </a:solidFill>
              <a:latin typeface="Arial" pitchFamily="34" charset="0"/>
              <a:cs typeface="+mn-cs"/>
            </a:endParaRPr>
          </a:p>
        </p:txBody>
      </p:sp>
      <p:sp>
        <p:nvSpPr>
          <p:cNvPr id="18" name="Text Placeholder 17"/>
          <p:cNvSpPr>
            <a:spLocks noGrp="1"/>
          </p:cNvSpPr>
          <p:nvPr>
            <p:ph type="body" sz="quarter" idx="10" hasCustomPrompt="1"/>
          </p:nvPr>
        </p:nvSpPr>
        <p:spPr>
          <a:xfrm>
            <a:off x="1447800" y="3810000"/>
            <a:ext cx="6400800" cy="2057400"/>
          </a:xfrm>
        </p:spPr>
        <p:txBody>
          <a:bodyPr/>
          <a:lstStyle>
            <a:lvl1pPr algn="ctr">
              <a:buNone/>
              <a:defRPr sz="2400" baseline="0"/>
            </a:lvl1pPr>
          </a:lstStyle>
          <a:p>
            <a:pPr lvl="0"/>
            <a:r>
              <a:rPr lang="en-US" dirty="0" smtClean="0"/>
              <a:t>Click to edit subtitle (Arial 24 not Bold)</a:t>
            </a:r>
            <a:endParaRPr lang="en-US" dirty="0"/>
          </a:p>
        </p:txBody>
      </p:sp>
      <p:pic>
        <p:nvPicPr>
          <p:cNvPr id="19"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440738" y="42863"/>
            <a:ext cx="660400" cy="914400"/>
          </a:xfrm>
          <a:prstGeom prst="rect">
            <a:avLst/>
          </a:prstGeom>
          <a:noFill/>
          <a:ln w="9525">
            <a:noFill/>
            <a:miter lim="800000"/>
            <a:headEnd/>
            <a:tailEnd/>
          </a:ln>
        </p:spPr>
      </p:pic>
      <p:pic>
        <p:nvPicPr>
          <p:cNvPr id="20" name="Picture 3" descr="C:\Users\BorgerdingTB\AppData\Local\Microsoft\Windows\Temporary Internet Files\Content.Outlook\B8021UZJ\Nice Army of One.jpg"/>
          <p:cNvPicPr>
            <a:picLocks noChangeAspect="1" noChangeArrowheads="1"/>
          </p:cNvPicPr>
          <p:nvPr userDrawn="1"/>
        </p:nvPicPr>
        <p:blipFill>
          <a:blip r:embed="rId3" cstate="print">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Instruction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838200" y="1752600"/>
            <a:ext cx="3733800" cy="4572000"/>
          </a:xfrm>
          <a:prstGeom prst="rect">
            <a:avLst/>
          </a:prstGeom>
          <a:noFill/>
          <a:ln w="9525">
            <a:noFill/>
            <a:miter lim="800000"/>
            <a:headEnd/>
            <a:tailEnd/>
          </a:ln>
        </p:spPr>
      </p:pic>
      <p:sp>
        <p:nvSpPr>
          <p:cNvPr id="3" name="TextBox 2"/>
          <p:cNvSpPr txBox="1"/>
          <p:nvPr userDrawn="1"/>
        </p:nvSpPr>
        <p:spPr>
          <a:xfrm>
            <a:off x="685800" y="274638"/>
            <a:ext cx="7772400" cy="461962"/>
          </a:xfrm>
          <a:prstGeom prst="rect">
            <a:avLst/>
          </a:prstGeom>
          <a:noFill/>
        </p:spPr>
        <p:txBody>
          <a:bodyPr>
            <a:spAutoFit/>
          </a:bodyPr>
          <a:lstStyle/>
          <a:p>
            <a:pPr algn="ctr" fontAlgn="auto">
              <a:spcBef>
                <a:spcPts val="0"/>
              </a:spcBef>
              <a:spcAft>
                <a:spcPts val="0"/>
              </a:spcAft>
              <a:defRPr/>
            </a:pPr>
            <a:r>
              <a:rPr lang="en-US" sz="2400" b="1" dirty="0">
                <a:solidFill>
                  <a:prstClr val="black"/>
                </a:solidFill>
                <a:latin typeface="Arial" pitchFamily="34" charset="0"/>
                <a:cs typeface="Arial" pitchFamily="34" charset="0"/>
              </a:rPr>
              <a:t>Welcome to the Cadet Command Slide Format</a:t>
            </a:r>
          </a:p>
        </p:txBody>
      </p:sp>
      <p:sp>
        <p:nvSpPr>
          <p:cNvPr id="4" name="TextBox 3"/>
          <p:cNvSpPr txBox="1"/>
          <p:nvPr userDrawn="1"/>
        </p:nvSpPr>
        <p:spPr>
          <a:xfrm>
            <a:off x="4800600" y="1571685"/>
            <a:ext cx="4038600" cy="5032147"/>
          </a:xfrm>
          <a:prstGeom prst="rect">
            <a:avLst/>
          </a:prstGeom>
          <a:solidFill>
            <a:schemeClr val="bg2"/>
          </a:solidFill>
          <a:ln w="12700">
            <a:solidFill>
              <a:schemeClr val="tx1">
                <a:lumMod val="50000"/>
                <a:lumOff val="50000"/>
              </a:schemeClr>
            </a:solidFill>
          </a:ln>
        </p:spPr>
        <p:txBody>
          <a:bodyPr>
            <a:spAutoFit/>
          </a:bodyPr>
          <a:lstStyle/>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To begin making your slide presentation, follow the arrow and:</a:t>
            </a:r>
          </a:p>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Step 1.  From the “Home” tab, choose “Layout” to select and create your title slide.</a:t>
            </a:r>
          </a:p>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Step 2.  From the “Home” tab, choose “New Slide”, then select the template that best fits your presentation.</a:t>
            </a:r>
          </a:p>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Notes:</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All fonts should be Arial</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Templates automatically reduce overall size of text as more is added; do not go below font size </a:t>
            </a:r>
            <a:r>
              <a:rPr lang="en-US" sz="1400" b="1" dirty="0" smtClean="0">
                <a:solidFill>
                  <a:prstClr val="black"/>
                </a:solidFill>
                <a:latin typeface="Arial" pitchFamily="34" charset="0"/>
                <a:cs typeface="Arial" pitchFamily="34" charset="0"/>
              </a:rPr>
              <a:t>14 or third</a:t>
            </a:r>
            <a:r>
              <a:rPr lang="en-US" sz="1400" b="1" baseline="0" dirty="0" smtClean="0">
                <a:solidFill>
                  <a:prstClr val="black"/>
                </a:solidFill>
                <a:latin typeface="Arial" pitchFamily="34" charset="0"/>
                <a:cs typeface="Arial" pitchFamily="34" charset="0"/>
              </a:rPr>
              <a:t> sub-bullet level</a:t>
            </a:r>
            <a:endParaRPr lang="en-US" sz="1400" b="1" dirty="0">
              <a:solidFill>
                <a:prstClr val="black"/>
              </a:solidFill>
              <a:latin typeface="Arial" pitchFamily="34" charset="0"/>
              <a:cs typeface="Arial" pitchFamily="34" charset="0"/>
            </a:endParaRP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Do not change formatting (e.g. hanging indent, bullet types, etc.)</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Brigades:  use this template, but you may put the USACC patch in the top left and add your brigade logo to the top right </a:t>
            </a:r>
            <a:endParaRPr lang="en-US" sz="1400" b="1" dirty="0" smtClean="0">
              <a:solidFill>
                <a:prstClr val="black"/>
              </a:solidFill>
              <a:latin typeface="Arial" pitchFamily="34" charset="0"/>
              <a:cs typeface="Arial" pitchFamily="34" charset="0"/>
            </a:endParaRPr>
          </a:p>
          <a:p>
            <a:pPr fontAlgn="auto">
              <a:spcBef>
                <a:spcPts val="600"/>
              </a:spcBef>
              <a:spcAft>
                <a:spcPts val="0"/>
              </a:spcAft>
              <a:buFont typeface="Arial" charset="0"/>
              <a:buChar char="•"/>
              <a:defRPr/>
            </a:pPr>
            <a:r>
              <a:rPr lang="en-US" sz="1400" b="1" dirty="0" smtClean="0">
                <a:solidFill>
                  <a:prstClr val="black"/>
                </a:solidFill>
                <a:latin typeface="Arial" pitchFamily="34" charset="0"/>
                <a:cs typeface="Arial" pitchFamily="34" charset="0"/>
              </a:rPr>
              <a:t>Print</a:t>
            </a:r>
            <a:r>
              <a:rPr lang="en-US" sz="1400" b="1" baseline="0" dirty="0" smtClean="0">
                <a:solidFill>
                  <a:prstClr val="black"/>
                </a:solidFill>
                <a:latin typeface="Arial" pitchFamily="34" charset="0"/>
                <a:cs typeface="Arial" pitchFamily="34" charset="0"/>
              </a:rPr>
              <a:t> in grayscale; only print in color if there is a chart on the page that has color coding</a:t>
            </a:r>
            <a:endParaRPr lang="en-US" sz="1400" b="1" dirty="0">
              <a:solidFill>
                <a:prstClr val="black"/>
              </a:solidFill>
              <a:latin typeface="Arial" pitchFamily="34" charset="0"/>
              <a:cs typeface="Arial" pitchFamily="34" charset="0"/>
            </a:endParaRPr>
          </a:p>
        </p:txBody>
      </p:sp>
      <p:grpSp>
        <p:nvGrpSpPr>
          <p:cNvPr id="5" name="Group 16"/>
          <p:cNvGrpSpPr>
            <a:grpSpLocks/>
          </p:cNvGrpSpPr>
          <p:nvPr userDrawn="1"/>
        </p:nvGrpSpPr>
        <p:grpSpPr bwMode="auto">
          <a:xfrm>
            <a:off x="165100" y="1308100"/>
            <a:ext cx="1524000" cy="1066800"/>
            <a:chOff x="914400" y="1371601"/>
            <a:chExt cx="1194318" cy="1240970"/>
          </a:xfrm>
        </p:grpSpPr>
        <p:sp>
          <p:nvSpPr>
            <p:cNvPr id="6" name="Oval 5"/>
            <p:cNvSpPr/>
            <p:nvPr userDrawn="1"/>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Arial" pitchFamily="34" charset="0"/>
              </a:endParaRPr>
            </a:p>
          </p:txBody>
        </p:sp>
        <p:cxnSp>
          <p:nvCxnSpPr>
            <p:cNvPr id="7" name="Straight Arrow Connector 6"/>
            <p:cNvCxnSpPr>
              <a:stCxn id="18" idx="1"/>
            </p:cNvCxnSpPr>
            <p:nvPr userDrawn="1"/>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C82019E-4AC0-4149-99BF-875ABCA7182E}" type="slidenum">
              <a:rPr lang="en-US" altLang="en-US"/>
              <a:pPr>
                <a:defRPr/>
              </a:pPr>
              <a:t>‹#›</a:t>
            </a:fld>
            <a:endParaRPr lang="en-US" altLang="en-US"/>
          </a:p>
        </p:txBody>
      </p:sp>
    </p:spTree>
    <p:extLst>
      <p:ext uri="{BB962C8B-B14F-4D97-AF65-F5344CB8AC3E}">
        <p14:creationId xmlns:p14="http://schemas.microsoft.com/office/powerpoint/2010/main" val="3267361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9" descr="top-corner"/>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410200" y="3562350"/>
            <a:ext cx="3733800" cy="3295650"/>
          </a:xfrm>
          <a:prstGeom prst="rect">
            <a:avLst/>
          </a:prstGeom>
          <a:noFill/>
          <a:ln w="9525">
            <a:noFill/>
            <a:miter lim="800000"/>
            <a:headEnd/>
            <a:tailEnd/>
          </a:ln>
        </p:spPr>
      </p:pic>
      <p:pic>
        <p:nvPicPr>
          <p:cNvPr id="5" name="Picture 9" descr="top-corner"/>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0" y="0"/>
            <a:ext cx="3810000" cy="3295650"/>
          </a:xfrm>
          <a:prstGeom prst="rect">
            <a:avLst/>
          </a:prstGeom>
          <a:noFill/>
          <a:ln w="9525">
            <a:noFill/>
            <a:miter lim="800000"/>
            <a:headEnd/>
            <a:tailEnd/>
          </a:ln>
        </p:spPr>
      </p:pic>
      <p:pic>
        <p:nvPicPr>
          <p:cNvPr id="6" name="Picture 9" descr="top-corner"/>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5848350" y="0"/>
            <a:ext cx="3295650" cy="3810000"/>
          </a:xfrm>
          <a:prstGeom prst="rect">
            <a:avLst/>
          </a:prstGeom>
          <a:noFill/>
          <a:ln w="9525">
            <a:noFill/>
            <a:miter lim="800000"/>
            <a:headEnd/>
            <a:tailEnd/>
          </a:ln>
        </p:spPr>
      </p:pic>
      <p:pic>
        <p:nvPicPr>
          <p:cNvPr id="7" name="Picture 9" descr="top-corner"/>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0" y="3124200"/>
            <a:ext cx="3295650" cy="3733800"/>
          </a:xfrm>
          <a:prstGeom prst="rect">
            <a:avLst/>
          </a:prstGeom>
          <a:noFill/>
          <a:ln w="9525">
            <a:noFill/>
            <a:miter lim="800000"/>
            <a:headEnd/>
            <a:tailEnd/>
          </a:ln>
        </p:spPr>
      </p:pic>
      <p:pic>
        <p:nvPicPr>
          <p:cNvPr id="8" name="Picture 2" descr="http://www.tioh.hqda.pentagon.mil/ImageProxy.ashx?n=1&amp;t=original&amp;id=5161"/>
          <p:cNvPicPr>
            <a:picLocks noChangeAspect="1" noChangeArrowheads="1"/>
          </p:cNvPicPr>
          <p:nvPr userDrawn="1"/>
        </p:nvPicPr>
        <p:blipFill>
          <a:blip r:embed="rId6" cstate="print">
            <a:clrChange>
              <a:clrFrom>
                <a:srgbClr val="FFFFFF"/>
              </a:clrFrom>
              <a:clrTo>
                <a:srgbClr val="FFFFFF">
                  <a:alpha val="0"/>
                </a:srgbClr>
              </a:clrTo>
            </a:clrChange>
          </a:blip>
          <a:srcRect/>
          <a:stretch>
            <a:fillRect/>
          </a:stretch>
        </p:blipFill>
        <p:spPr bwMode="auto">
          <a:xfrm>
            <a:off x="8440738" y="42863"/>
            <a:ext cx="660400" cy="914400"/>
          </a:xfrm>
          <a:prstGeom prst="rect">
            <a:avLst/>
          </a:prstGeom>
          <a:noFill/>
          <a:ln w="9525">
            <a:noFill/>
            <a:miter lim="800000"/>
            <a:headEnd/>
            <a:tailEnd/>
          </a:ln>
        </p:spPr>
      </p:pic>
      <p:pic>
        <p:nvPicPr>
          <p:cNvPr id="9" name="Picture 3" descr="C:\Users\BorgerdingTB\AppData\Local\Microsoft\Windows\Temporary Internet Files\Content.Outlook\B8021UZJ\Nice Army of One.jpg"/>
          <p:cNvPicPr>
            <a:picLocks noChangeAspect="1" noChangeArrowheads="1"/>
          </p:cNvPicPr>
          <p:nvPr userDrawn="1"/>
        </p:nvPicPr>
        <p:blipFill>
          <a:blip r:embed="rId7" cstate="print">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
        <p:nvSpPr>
          <p:cNvPr id="10" name="Rectangle 9"/>
          <p:cNvSpPr/>
          <p:nvPr userDrawn="1"/>
        </p:nvSpPr>
        <p:spPr>
          <a:xfrm>
            <a:off x="0" y="990600"/>
            <a:ext cx="9144000" cy="76200"/>
          </a:xfrm>
          <a:prstGeom prst="rect">
            <a:avLst/>
          </a:prstGeom>
          <a:solidFill>
            <a:srgbClr val="FFCC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Connector 10"/>
          <p:cNvCxnSpPr/>
          <p:nvPr userDrawn="1"/>
        </p:nvCxnSpPr>
        <p:spPr>
          <a:xfrm>
            <a:off x="0" y="10668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22" name="Rectangle 2"/>
          <p:cNvSpPr>
            <a:spLocks noGrp="1" noChangeArrowheads="1"/>
          </p:cNvSpPr>
          <p:nvPr>
            <p:ph type="ctrTitle"/>
          </p:nvPr>
        </p:nvSpPr>
        <p:spPr>
          <a:xfrm>
            <a:off x="685800" y="2130425"/>
            <a:ext cx="7772400" cy="1470025"/>
          </a:xfrm>
          <a:prstGeom prst="rect">
            <a:avLst/>
          </a:prstGeom>
        </p:spPr>
        <p:txBody>
          <a:bodyPr>
            <a:normAutofit/>
          </a:bodyPr>
          <a:lstStyle>
            <a:lvl1pPr algn="ctr">
              <a:defRPr sz="4000"/>
            </a:lvl1pPr>
          </a:lstStyle>
          <a:p>
            <a:r>
              <a:rPr lang="en-US" smtClean="0"/>
              <a:t>Click to edit Master title style</a:t>
            </a:r>
            <a:endParaRPr lang="en-US" dirty="0"/>
          </a:p>
        </p:txBody>
      </p:sp>
      <p:sp>
        <p:nvSpPr>
          <p:cNvPr id="5123" name="Rectangle 3"/>
          <p:cNvSpPr>
            <a:spLocks noGrp="1" noChangeArrowheads="1"/>
          </p:cNvSpPr>
          <p:nvPr>
            <p:ph type="subTitle" idx="1"/>
          </p:nvPr>
        </p:nvSpPr>
        <p:spPr>
          <a:xfrm>
            <a:off x="1371600" y="3886200"/>
            <a:ext cx="6400800" cy="1752600"/>
          </a:xfrm>
        </p:spPr>
        <p:txBody>
          <a:bodyPr>
            <a:normAutofit/>
          </a:bodyPr>
          <a:lstStyle>
            <a:lvl1pPr marL="0" indent="0" algn="ctr">
              <a:buFontTx/>
              <a:buNone/>
              <a:defRPr sz="2400" baseline="0"/>
            </a:lvl1pPr>
          </a:lstStyle>
          <a:p>
            <a:r>
              <a:rPr lang="en-US"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5448"/>
            <a:ext cx="7315200" cy="822960"/>
          </a:xfrm>
          <a:prstGeom prst="rect">
            <a:avLst/>
          </a:prstGeom>
        </p:spPr>
        <p:txBody>
          <a:bodyPr>
            <a:no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155448" y="1216152"/>
            <a:ext cx="8842248" cy="5102352"/>
          </a:xfrm>
        </p:spPr>
        <p:txBody>
          <a:bodyPr/>
          <a:lstStyle>
            <a:lvl1pPr marL="283464" indent="-283464">
              <a:spcBef>
                <a:spcPts val="600"/>
              </a:spcBef>
              <a:buFont typeface="Wingdings" pitchFamily="2" charset="2"/>
              <a:buChar char="Ø"/>
              <a:defRPr sz="2600"/>
            </a:lvl1pPr>
            <a:lvl2pPr marL="457200" indent="-173736">
              <a:spcBef>
                <a:spcPts val="600"/>
              </a:spcBef>
              <a:buFont typeface="Arial" pitchFamily="34" charset="0"/>
              <a:buChar char="•"/>
              <a:tabLst/>
              <a:defRPr/>
            </a:lvl2pPr>
            <a:lvl3pPr marL="684213" indent="-171450">
              <a:spcBef>
                <a:spcPts val="600"/>
              </a:spcBef>
              <a:buFont typeface="Arial" pitchFamily="34" charset="0"/>
              <a:buChar char="–"/>
              <a:defRPr/>
            </a:lvl3pPr>
            <a:lvl4pPr marL="854075" indent="-169863">
              <a:spcBef>
                <a:spcPts val="600"/>
              </a:spcBef>
              <a:buFont typeface="Wingdings" pitchFamily="2" charset="2"/>
              <a:buChar char="§"/>
              <a:defRPr/>
            </a:lvl4pPr>
            <a:lvl5pPr marL="1025525" indent="-171450">
              <a:buNone/>
              <a:defRPr sz="1600"/>
            </a:lvl5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mplate for Talking Points Slides">
    <p:bg>
      <p:bgPr>
        <a:solidFill>
          <a:srgbClr val="800000"/>
        </a:solidFill>
        <a:effectLst/>
      </p:bgPr>
    </p:bg>
    <p:spTree>
      <p:nvGrpSpPr>
        <p:cNvPr id="1" name=""/>
        <p:cNvGrpSpPr/>
        <p:nvPr/>
      </p:nvGrpSpPr>
      <p:grpSpPr>
        <a:xfrm>
          <a:off x="0" y="0"/>
          <a:ext cx="0" cy="0"/>
          <a:chOff x="0" y="0"/>
          <a:chExt cx="0" cy="0"/>
        </a:xfrm>
      </p:grpSpPr>
      <p:sp>
        <p:nvSpPr>
          <p:cNvPr id="10" name="Rectangle 9"/>
          <p:cNvSpPr/>
          <p:nvPr userDrawn="1"/>
        </p:nvSpPr>
        <p:spPr>
          <a:xfrm>
            <a:off x="457200" y="304800"/>
            <a:ext cx="8305800" cy="6248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txBox="1">
            <a:spLocks/>
          </p:cNvSpPr>
          <p:nvPr userDrawn="1"/>
        </p:nvSpPr>
        <p:spPr>
          <a:xfrm>
            <a:off x="0" y="6562725"/>
            <a:ext cx="838200" cy="304800"/>
          </a:xfrm>
          <a:prstGeom prst="rect">
            <a:avLst/>
          </a:prstGeom>
        </p:spPr>
        <p:txBody>
          <a:bodyPr anchor="b" anchorCtr="0"/>
          <a:lstStyle/>
          <a:p>
            <a:pPr>
              <a:defRPr/>
            </a:pPr>
            <a:fld id="{9313DD08-5806-4DF0-8D9B-D8E864E25451}" type="slidenum">
              <a:rPr lang="en-US" sz="1000" b="1" kern="0" smtClean="0">
                <a:solidFill>
                  <a:sysClr val="windowText" lastClr="000000"/>
                </a:solidFill>
                <a:latin typeface="Arial" pitchFamily="34" charset="0"/>
                <a:cs typeface="Arial" pitchFamily="34" charset="0"/>
              </a:rPr>
              <a:pPr>
                <a:defRPr/>
              </a:pPr>
              <a:t>‹#›</a:t>
            </a:fld>
            <a:endParaRPr lang="en-US" sz="1000" b="1" kern="0" dirty="0">
              <a:solidFill>
                <a:sysClr val="windowText" lastClr="000000"/>
              </a:solidFill>
              <a:latin typeface="Arial" pitchFamily="34" charset="0"/>
              <a:cs typeface="Arial" pitchFamily="34" charset="0"/>
            </a:endParaRPr>
          </a:p>
        </p:txBody>
      </p:sp>
      <p:sp>
        <p:nvSpPr>
          <p:cNvPr id="11" name="Title 1"/>
          <p:cNvSpPr>
            <a:spLocks noGrp="1"/>
          </p:cNvSpPr>
          <p:nvPr>
            <p:ph type="title"/>
          </p:nvPr>
        </p:nvSpPr>
        <p:spPr>
          <a:xfrm>
            <a:off x="1600200" y="381000"/>
            <a:ext cx="5943600" cy="533400"/>
          </a:xfrm>
        </p:spPr>
        <p:txBody>
          <a:bodyPr>
            <a:normAutofit/>
          </a:bodyPr>
          <a:lstStyle>
            <a:lvl1pPr algn="ctr">
              <a:defRPr sz="2800">
                <a:latin typeface="Arial" pitchFamily="34" charset="0"/>
                <a:cs typeface="Arial" pitchFamily="34" charset="0"/>
              </a:defRPr>
            </a:lvl1pPr>
          </a:lstStyle>
          <a:p>
            <a:endParaRPr lang="en-US" dirty="0"/>
          </a:p>
        </p:txBody>
      </p:sp>
      <p:sp>
        <p:nvSpPr>
          <p:cNvPr id="9" name="Rectangle 8"/>
          <p:cNvSpPr/>
          <p:nvPr userDrawn="1"/>
        </p:nvSpPr>
        <p:spPr>
          <a:xfrm>
            <a:off x="76200" y="990600"/>
            <a:ext cx="304800" cy="4800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b="1" dirty="0" smtClean="0">
                <a:solidFill>
                  <a:sysClr val="windowText" lastClr="000000"/>
                </a:solidFill>
              </a:rPr>
              <a:t>TALKING POINTS</a:t>
            </a:r>
            <a:endParaRPr lang="en-US" b="1" dirty="0">
              <a:solidFill>
                <a:sysClr val="windowText" lastClr="000000"/>
              </a:solidFill>
            </a:endParaRPr>
          </a:p>
        </p:txBody>
      </p:sp>
      <p:sp>
        <p:nvSpPr>
          <p:cNvPr id="17" name="Content Placeholder 2"/>
          <p:cNvSpPr>
            <a:spLocks noGrp="1"/>
          </p:cNvSpPr>
          <p:nvPr>
            <p:ph idx="1"/>
          </p:nvPr>
        </p:nvSpPr>
        <p:spPr>
          <a:xfrm>
            <a:off x="533400" y="990600"/>
            <a:ext cx="8153400" cy="5486400"/>
          </a:xfrm>
        </p:spPr>
        <p:txBody>
          <a:bodyPr/>
          <a:lstStyle>
            <a:lvl1pPr marL="342900" indent="-342900">
              <a:defRPr/>
            </a:lvl1pPr>
            <a:lvl2pPr marL="514350" indent="-174625">
              <a:defRPr/>
            </a:lvl2pPr>
            <a:lvl3pPr marL="801688" indent="-227013">
              <a:defRPr/>
            </a:lvl3pPr>
            <a:lvl4pPr marL="974725" indent="-173038">
              <a:spcBef>
                <a:spcPts val="600"/>
              </a:spcBef>
              <a:buFont typeface="Wingdings" pitchFamily="2" charset="2"/>
              <a:buChar char="§"/>
              <a:defRPr baseline="0"/>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view for Talking Points Slides">
    <p:bg>
      <p:bgPr>
        <a:solidFill>
          <a:srgbClr val="800000"/>
        </a:solidFill>
        <a:effectLst/>
      </p:bgPr>
    </p:bg>
    <p:spTree>
      <p:nvGrpSpPr>
        <p:cNvPr id="1" name=""/>
        <p:cNvGrpSpPr/>
        <p:nvPr/>
      </p:nvGrpSpPr>
      <p:grpSpPr>
        <a:xfrm>
          <a:off x="0" y="0"/>
          <a:ext cx="0" cy="0"/>
          <a:chOff x="0" y="0"/>
          <a:chExt cx="0" cy="0"/>
        </a:xfrm>
      </p:grpSpPr>
      <p:sp>
        <p:nvSpPr>
          <p:cNvPr id="13" name="Rectangle 12"/>
          <p:cNvSpPr/>
          <p:nvPr userDrawn="1"/>
        </p:nvSpPr>
        <p:spPr>
          <a:xfrm>
            <a:off x="419100" y="304800"/>
            <a:ext cx="8305800" cy="6248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marR="0" lvl="0" indent="-227013" algn="ctr" defTabSz="914400" rtl="0" eaLnBrk="1" fontAlgn="base" latinLnBrk="0" hangingPunct="1">
              <a:lnSpc>
                <a:spcPct val="100000"/>
              </a:lnSpc>
              <a:spcBef>
                <a:spcPts val="600"/>
              </a:spcBef>
              <a:spcAft>
                <a:spcPct val="0"/>
              </a:spcAft>
              <a:buClrTx/>
              <a:buSzTx/>
              <a:buFont typeface="Wingdings" pitchFamily="2" charset="2"/>
              <a:buNone/>
              <a:tabLst/>
              <a:defRPr/>
            </a:pPr>
            <a:r>
              <a:rPr lang="en-US" sz="2800" b="1" dirty="0" smtClean="0">
                <a:solidFill>
                  <a:schemeClr val="tx1"/>
                </a:solidFill>
                <a:latin typeface="Arial" pitchFamily="34" charset="0"/>
                <a:cs typeface="Arial" pitchFamily="34" charset="0"/>
              </a:rPr>
              <a:t>Overview for Talking Points Slides</a:t>
            </a:r>
          </a:p>
          <a:p>
            <a:pPr marL="227013" lvl="0" indent="-227013">
              <a:spcBef>
                <a:spcPts val="600"/>
              </a:spcBef>
              <a:buFont typeface="Wingdings" pitchFamily="2" charset="2"/>
              <a:buNone/>
            </a:pPr>
            <a:endParaRPr lang="en-US" sz="2000" u="none" dirty="0" smtClean="0">
              <a:solidFill>
                <a:schemeClr val="tx1"/>
              </a:solidFill>
              <a:latin typeface="Arial" pitchFamily="34" charset="0"/>
              <a:cs typeface="Arial" pitchFamily="34" charset="0"/>
            </a:endParaRPr>
          </a:p>
          <a:p>
            <a:pPr marL="227013" lvl="0" indent="-227013">
              <a:spcBef>
                <a:spcPts val="600"/>
              </a:spcBef>
              <a:buFont typeface="Wingdings" pitchFamily="2" charset="2"/>
              <a:buChar char="Ø"/>
            </a:pPr>
            <a:r>
              <a:rPr lang="en-US" sz="2000" u="none" dirty="0" smtClean="0">
                <a:solidFill>
                  <a:schemeClr val="tx1"/>
                </a:solidFill>
                <a:latin typeface="Arial" pitchFamily="34" charset="0"/>
                <a:cs typeface="Arial" pitchFamily="34" charset="0"/>
              </a:rPr>
              <a:t>Talking</a:t>
            </a:r>
            <a:r>
              <a:rPr lang="en-US" sz="2000" u="none" baseline="0" dirty="0" smtClean="0">
                <a:solidFill>
                  <a:schemeClr val="tx1"/>
                </a:solidFill>
                <a:latin typeface="Arial" pitchFamily="34" charset="0"/>
                <a:cs typeface="Arial" pitchFamily="34" charset="0"/>
              </a:rPr>
              <a:t> Point Slides are required when preparing a member of the command group for meetings with external organizations.  The proponent staff section will prepare briefing slides and talking point slides for three types of events:</a:t>
            </a:r>
          </a:p>
          <a:p>
            <a:pPr marL="687388" lvl="1" indent="-196850">
              <a:spcBef>
                <a:spcPts val="600"/>
              </a:spcBef>
              <a:buFont typeface="Arial" pitchFamily="34" charset="0"/>
              <a:buChar char="•"/>
            </a:pPr>
            <a:r>
              <a:rPr lang="en-US" sz="1600" b="1" u="none" baseline="0" dirty="0" smtClean="0">
                <a:solidFill>
                  <a:schemeClr val="tx1"/>
                </a:solidFill>
                <a:latin typeface="Arial" pitchFamily="34" charset="0"/>
                <a:cs typeface="Arial" pitchFamily="34" charset="0"/>
              </a:rPr>
              <a:t>Attendee.  </a:t>
            </a:r>
            <a:r>
              <a:rPr lang="en-US" sz="1600" u="none" baseline="0" dirty="0" smtClean="0">
                <a:solidFill>
                  <a:schemeClr val="tx1"/>
                </a:solidFill>
                <a:latin typeface="Arial" pitchFamily="34" charset="0"/>
                <a:cs typeface="Arial" pitchFamily="34" charset="0"/>
              </a:rPr>
              <a:t>When the command group leader is attending a meeting as a participant, the staff proponent will provide a copy of the briefing presentation.  The staff proponent will also prepare talking points associated with the external briefing slides to use during the meeting.  A stand-alone brief (slide presentation) with talking points may be required depending on the complexity of the topic, to fully prepare the command group leader.</a:t>
            </a:r>
          </a:p>
          <a:p>
            <a:pPr marL="687388" lvl="1" indent="-196850">
              <a:spcBef>
                <a:spcPts val="600"/>
              </a:spcBef>
              <a:buFont typeface="Arial" pitchFamily="34" charset="0"/>
              <a:buChar char="•"/>
            </a:pPr>
            <a:r>
              <a:rPr lang="en-US" sz="1600" b="1" u="none" baseline="0" dirty="0" smtClean="0">
                <a:solidFill>
                  <a:schemeClr val="tx1"/>
                </a:solidFill>
                <a:latin typeface="Arial" pitchFamily="34" charset="0"/>
                <a:cs typeface="Arial" pitchFamily="34" charset="0"/>
              </a:rPr>
              <a:t>Primary Briefer.  </a:t>
            </a:r>
            <a:r>
              <a:rPr lang="en-US" sz="1600" u="none" baseline="0" dirty="0" smtClean="0">
                <a:solidFill>
                  <a:schemeClr val="tx1"/>
                </a:solidFill>
                <a:latin typeface="Arial" pitchFamily="34" charset="0"/>
                <a:cs typeface="Arial" pitchFamily="34" charset="0"/>
              </a:rPr>
              <a:t>When the command group leader is the presenter of the briefing, the staff proponent will prepare the slides and talking points.</a:t>
            </a:r>
          </a:p>
          <a:p>
            <a:pPr marL="687388" lvl="1" indent="-196850">
              <a:spcBef>
                <a:spcPts val="600"/>
              </a:spcBef>
              <a:buFont typeface="Arial" pitchFamily="34" charset="0"/>
              <a:buChar char="•"/>
            </a:pPr>
            <a:r>
              <a:rPr lang="en-US" sz="1600" b="1" u="none" baseline="0" dirty="0" smtClean="0">
                <a:solidFill>
                  <a:schemeClr val="tx1"/>
                </a:solidFill>
                <a:latin typeface="Arial" pitchFamily="34" charset="0"/>
                <a:cs typeface="Arial" pitchFamily="34" charset="0"/>
              </a:rPr>
              <a:t>Partial Briefer.  </a:t>
            </a:r>
            <a:r>
              <a:rPr lang="en-US" sz="1600" u="none" baseline="0" dirty="0" smtClean="0">
                <a:solidFill>
                  <a:schemeClr val="tx1"/>
                </a:solidFill>
                <a:latin typeface="Arial" pitchFamily="34" charset="0"/>
                <a:cs typeface="Arial" pitchFamily="34" charset="0"/>
              </a:rPr>
              <a:t>When the command group leader is briefing USACC slides as part of a larger brief, the staff proponent will prepare the slides and associated talking points.  If there are multiple external organizations providing slides for the brief the staff proponent will also prepare talking points for other slides that have impact on USACC.</a:t>
            </a:r>
            <a:endParaRPr lang="en-US" sz="1100" dirty="0">
              <a:solidFill>
                <a:schemeClr val="tx1"/>
              </a:solidFill>
              <a:latin typeface="Arial" pitchFamily="34" charset="0"/>
              <a:cs typeface="Arial"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tructions for Formatting Talking Points Slides">
    <p:bg>
      <p:bgPr>
        <a:solidFill>
          <a:srgbClr val="800000"/>
        </a:solidFill>
        <a:effectLst/>
      </p:bgPr>
    </p:bg>
    <p:spTree>
      <p:nvGrpSpPr>
        <p:cNvPr id="1" name=""/>
        <p:cNvGrpSpPr/>
        <p:nvPr/>
      </p:nvGrpSpPr>
      <p:grpSpPr>
        <a:xfrm>
          <a:off x="0" y="0"/>
          <a:ext cx="0" cy="0"/>
          <a:chOff x="0" y="0"/>
          <a:chExt cx="0" cy="0"/>
        </a:xfrm>
      </p:grpSpPr>
      <p:sp>
        <p:nvSpPr>
          <p:cNvPr id="4" name="Rectangle 3"/>
          <p:cNvSpPr/>
          <p:nvPr userDrawn="1"/>
        </p:nvSpPr>
        <p:spPr>
          <a:xfrm>
            <a:off x="419100" y="304800"/>
            <a:ext cx="8305800" cy="6248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spcBef>
                <a:spcPts val="600"/>
              </a:spcBef>
              <a:buNone/>
            </a:pPr>
            <a:r>
              <a:rPr lang="en-US" sz="2800" b="1" u="none" baseline="0" dirty="0" smtClean="0">
                <a:solidFill>
                  <a:schemeClr val="tx1"/>
                </a:solidFill>
                <a:latin typeface="Arial" pitchFamily="34" charset="0"/>
                <a:cs typeface="Arial" pitchFamily="34" charset="0"/>
              </a:rPr>
              <a:t>Instructions for Talking Points Slides</a:t>
            </a:r>
          </a:p>
          <a:p>
            <a:pPr marL="228600" indent="-228600">
              <a:spcBef>
                <a:spcPts val="600"/>
              </a:spcBef>
              <a:buFont typeface="Wingdings" pitchFamily="2" charset="2"/>
              <a:buChar char="Ø"/>
            </a:pPr>
            <a:r>
              <a:rPr lang="en-US" sz="1600" b="1" u="none" baseline="0" dirty="0" smtClean="0">
                <a:solidFill>
                  <a:schemeClr val="tx1"/>
                </a:solidFill>
                <a:latin typeface="Arial" pitchFamily="34" charset="0"/>
                <a:cs typeface="Arial" pitchFamily="34" charset="0"/>
              </a:rPr>
              <a:t>Format</a:t>
            </a:r>
          </a:p>
          <a:p>
            <a:pPr marL="400050" lvl="0" indent="-173038">
              <a:spcBef>
                <a:spcPts val="600"/>
              </a:spcBef>
              <a:buFont typeface="Arial" pitchFamily="34" charset="0"/>
              <a:buChar char="•"/>
            </a:pPr>
            <a:r>
              <a:rPr lang="en-US" sz="1600" u="none" baseline="0" dirty="0" smtClean="0">
                <a:solidFill>
                  <a:schemeClr val="tx1"/>
                </a:solidFill>
                <a:latin typeface="Arial" pitchFamily="34" charset="0"/>
                <a:cs typeface="Arial" pitchFamily="34" charset="0"/>
              </a:rPr>
              <a:t>Use the template “Template for Talking Points Slides” to prepare talking points.  </a:t>
            </a:r>
          </a:p>
          <a:p>
            <a:pPr marL="400050" marR="0" lvl="0" indent="-173038"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600" u="none" baseline="0" dirty="0" smtClean="0">
                <a:solidFill>
                  <a:schemeClr val="tx1"/>
                </a:solidFill>
                <a:latin typeface="Arial" pitchFamily="34" charset="0"/>
                <a:cs typeface="Arial" pitchFamily="34" charset="0"/>
              </a:rPr>
              <a:t>Subject/Title:  should match the subject of associated slide.</a:t>
            </a:r>
          </a:p>
          <a:p>
            <a:pPr marL="400050" lvl="0" indent="-173038">
              <a:spcBef>
                <a:spcPts val="600"/>
              </a:spcBef>
              <a:buFont typeface="Arial" pitchFamily="34" charset="0"/>
              <a:buChar char="•"/>
            </a:pPr>
            <a:r>
              <a:rPr lang="en-US" sz="1600" u="none" baseline="0" dirty="0" smtClean="0">
                <a:solidFill>
                  <a:schemeClr val="tx1"/>
                </a:solidFill>
                <a:latin typeface="Arial" pitchFamily="34" charset="0"/>
                <a:cs typeface="Arial" pitchFamily="34" charset="0"/>
              </a:rPr>
              <a:t>Specify which bullets from the associated slide the talking points are addressing. </a:t>
            </a:r>
          </a:p>
          <a:p>
            <a:pPr marL="227013" marR="0" lvl="0" indent="-227013"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en-US" sz="1600" b="1" u="none" kern="1200" baseline="0" dirty="0" smtClean="0">
                <a:solidFill>
                  <a:schemeClr val="tx1"/>
                </a:solidFill>
                <a:latin typeface="Arial" pitchFamily="34" charset="0"/>
                <a:ea typeface="+mn-ea"/>
                <a:cs typeface="Arial" pitchFamily="34" charset="0"/>
              </a:rPr>
              <a:t>Packaging:  </a:t>
            </a:r>
            <a:r>
              <a:rPr lang="en-US" sz="1600" b="0" u="none" kern="1200" baseline="0" dirty="0" smtClean="0">
                <a:solidFill>
                  <a:schemeClr val="tx1"/>
                </a:solidFill>
                <a:latin typeface="Arial" pitchFamily="34" charset="0"/>
                <a:ea typeface="+mn-ea"/>
                <a:cs typeface="Arial" pitchFamily="34" charset="0"/>
              </a:rPr>
              <a:t>Package the briefing presentation in a binder with document protectors.  When the binder is open, talking point slides should face opposite and above the associated slide.</a:t>
            </a:r>
          </a:p>
          <a:p>
            <a:pPr marL="227013" marR="0" lvl="0" indent="-227013"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en-US" sz="1600" b="1" u="none" kern="1200" baseline="0" dirty="0" smtClean="0">
                <a:solidFill>
                  <a:schemeClr val="tx1"/>
                </a:solidFill>
                <a:latin typeface="Arial" pitchFamily="34" charset="0"/>
                <a:ea typeface="+mn-ea"/>
                <a:cs typeface="Arial" pitchFamily="34" charset="0"/>
              </a:rPr>
              <a:t>Guidance</a:t>
            </a:r>
          </a:p>
          <a:p>
            <a:pPr marL="400050" marR="0" lvl="0" indent="-173038"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600" u="none" baseline="0" dirty="0" smtClean="0">
                <a:solidFill>
                  <a:schemeClr val="tx1"/>
                </a:solidFill>
                <a:latin typeface="Arial" pitchFamily="34" charset="0"/>
                <a:cs typeface="Arial" pitchFamily="34" charset="0"/>
              </a:rPr>
              <a:t>Organize the talking points to be clear and concise.  Provide background information as needed to give the CG, DCG, CoS, or CSM depth of the topic and significant impact of issues on USACC.</a:t>
            </a:r>
          </a:p>
          <a:p>
            <a:pPr marL="400050" marR="0" lvl="0" indent="-173038"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600" u="none" baseline="0" dirty="0" smtClean="0">
                <a:solidFill>
                  <a:schemeClr val="tx1"/>
                </a:solidFill>
                <a:latin typeface="Arial" pitchFamily="34" charset="0"/>
                <a:cs typeface="Arial" pitchFamily="34" charset="0"/>
              </a:rPr>
              <a:t>When the command group leader is the briefer, prepare one talking point slide to go with each slide in the presentation.</a:t>
            </a:r>
          </a:p>
          <a:p>
            <a:pPr marL="400050" marR="0" lvl="0" indent="-173038"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600" u="none" baseline="0" dirty="0" smtClean="0">
                <a:solidFill>
                  <a:schemeClr val="tx1"/>
                </a:solidFill>
                <a:latin typeface="Arial" pitchFamily="34" charset="0"/>
                <a:cs typeface="Arial" pitchFamily="34" charset="0"/>
              </a:rPr>
              <a:t>If there are multiple external organizations providing slides for the brief, only prepare talking points for the USACC slides and any other slides that have impact on USACC.</a:t>
            </a:r>
          </a:p>
          <a:p>
            <a:pPr marL="400050" lvl="0" indent="-173038">
              <a:spcBef>
                <a:spcPts val="600"/>
              </a:spcBef>
              <a:buFont typeface="Arial" pitchFamily="34" charset="0"/>
              <a:buChar char="•"/>
            </a:pPr>
            <a:r>
              <a:rPr lang="en-US" sz="1600" b="1" u="none" baseline="0" dirty="0" smtClean="0">
                <a:solidFill>
                  <a:schemeClr val="tx1"/>
                </a:solidFill>
                <a:latin typeface="Arial" pitchFamily="34" charset="0"/>
                <a:cs typeface="Arial" pitchFamily="34" charset="0"/>
              </a:rPr>
              <a:t>Do not provide the talking point slides to external organizations; they are for the CG, DCG, CoS, or CSM use only.</a:t>
            </a:r>
          </a:p>
          <a:p>
            <a:pPr marL="400050" lvl="0" indent="-173038">
              <a:spcBef>
                <a:spcPts val="600"/>
              </a:spcBef>
              <a:buFont typeface="Arial" pitchFamily="34" charset="0"/>
              <a:buChar char="•"/>
            </a:pPr>
            <a:r>
              <a:rPr lang="en-US" sz="1600" b="1" u="none" baseline="0" dirty="0" smtClean="0">
                <a:solidFill>
                  <a:schemeClr val="tx1"/>
                </a:solidFill>
                <a:latin typeface="Arial" pitchFamily="34" charset="0"/>
                <a:cs typeface="Arial" pitchFamily="34" charset="0"/>
              </a:rPr>
              <a:t>Remove talking point slides during the presentation of the slides. </a:t>
            </a:r>
          </a:p>
          <a:p>
            <a:pPr marL="228600" indent="-228600">
              <a:spcBef>
                <a:spcPts val="600"/>
              </a:spcBef>
              <a:buNone/>
            </a:pPr>
            <a:endParaRPr lang="en-US" sz="1100" u="none" baseline="0" dirty="0" smtClean="0">
              <a:solidFill>
                <a:schemeClr val="tx1"/>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181660"/>
            <a:ext cx="7619999" cy="646331"/>
          </a:xfrm>
        </p:spPr>
        <p:txBody>
          <a:bodyPr wrap="square">
            <a:spAutoFit/>
          </a:bodyPr>
          <a:lstStyle>
            <a:lvl1pPr>
              <a:spcBef>
                <a:spcPts val="600"/>
              </a:spcBef>
              <a:defRPr sz="3600" baseline="0"/>
            </a:lvl1pPr>
          </a:lstStyle>
          <a:p>
            <a:r>
              <a:rPr lang="en-US" dirty="0" smtClean="0"/>
              <a:t>Arial 36 Bold</a:t>
            </a:r>
            <a:endParaRPr lang="en-US" dirty="0"/>
          </a:p>
        </p:txBody>
      </p:sp>
      <p:sp>
        <p:nvSpPr>
          <p:cNvPr id="5" name="Text Placeholder 4"/>
          <p:cNvSpPr>
            <a:spLocks noGrp="1"/>
          </p:cNvSpPr>
          <p:nvPr>
            <p:ph type="body" sz="quarter" idx="10" hasCustomPrompt="1"/>
          </p:nvPr>
        </p:nvSpPr>
        <p:spPr>
          <a:xfrm>
            <a:off x="228600" y="1219200"/>
            <a:ext cx="8686800" cy="5334000"/>
          </a:xfrm>
        </p:spPr>
        <p:txBody>
          <a:bodyPr/>
          <a:lstStyle/>
          <a:p>
            <a:pPr lvl="0"/>
            <a:r>
              <a:rPr lang="en-US" dirty="0" smtClean="0"/>
              <a:t>First level (Arial 26)</a:t>
            </a:r>
          </a:p>
          <a:p>
            <a:pPr lvl="1"/>
            <a:r>
              <a:rPr lang="en-US" dirty="0" smtClean="0"/>
              <a:t>Second level (Arial 24)</a:t>
            </a:r>
          </a:p>
          <a:p>
            <a:pPr lvl="2"/>
            <a:r>
              <a:rPr lang="en-US" dirty="0" smtClean="0"/>
              <a:t>Third level (Arial 20)</a:t>
            </a:r>
          </a:p>
          <a:p>
            <a:pPr lvl="3"/>
            <a:r>
              <a:rPr lang="en-US" dirty="0" smtClean="0"/>
              <a:t>Fourth level (Arial 18)</a:t>
            </a:r>
          </a:p>
          <a:p>
            <a:r>
              <a:rPr lang="en-US" dirty="0" smtClean="0"/>
              <a:t>Formatting</a:t>
            </a:r>
          </a:p>
          <a:p>
            <a:pPr lvl="1"/>
            <a:r>
              <a:rPr lang="en-US" dirty="0" smtClean="0"/>
              <a:t>Do not go below fourth level bullet</a:t>
            </a:r>
          </a:p>
          <a:p>
            <a:pPr lvl="1"/>
            <a:r>
              <a:rPr lang="en-US" dirty="0" smtClean="0"/>
              <a:t>Paragraph spacing is set at “before 6pt”</a:t>
            </a:r>
          </a:p>
          <a:p>
            <a:pPr lvl="1"/>
            <a:r>
              <a:rPr lang="en-US" dirty="0" smtClean="0"/>
              <a:t>Use the designated bullet style for each level</a:t>
            </a:r>
          </a:p>
          <a:p>
            <a:pPr lvl="1"/>
            <a:r>
              <a:rPr lang="en-US" dirty="0" smtClean="0"/>
              <a:t>Paragraphs are formatted with hanging indents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1" name="Straight Connector 10"/>
          <p:cNvCxnSpPr/>
          <p:nvPr userDrawn="1"/>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152400" y="1265238"/>
            <a:ext cx="4344988" cy="451027"/>
          </a:xfrm>
        </p:spPr>
        <p:txBody>
          <a:bodyPr anchor="b">
            <a:normAutofit/>
          </a:bodyPr>
          <a:lstStyle>
            <a:lvl1pPr marL="0" indent="0" algn="ctr">
              <a:buNone/>
              <a:defRPr sz="2000" b="1" u="sng"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Arial 20 Bold Underlined</a:t>
            </a:r>
          </a:p>
        </p:txBody>
      </p:sp>
      <p:sp>
        <p:nvSpPr>
          <p:cNvPr id="4" name="Content Placeholder 3"/>
          <p:cNvSpPr>
            <a:spLocks noGrp="1"/>
          </p:cNvSpPr>
          <p:nvPr>
            <p:ph sz="half" idx="2" hasCustomPrompt="1"/>
          </p:nvPr>
        </p:nvSpPr>
        <p:spPr>
          <a:xfrm>
            <a:off x="152400" y="1777043"/>
            <a:ext cx="4344988" cy="1985510"/>
          </a:xfrm>
        </p:spPr>
        <p:txBody>
          <a:bodyPr>
            <a:normAutofit/>
          </a:bodyPr>
          <a:lstStyle>
            <a:lvl1pPr marL="174625" indent="-174625">
              <a:defRPr sz="1600" baseline="0"/>
            </a:lvl1pPr>
            <a:lvl2pPr marL="287338" indent="-112713">
              <a:buFont typeface="Arial" pitchFamily="34" charset="0"/>
              <a:buChar char="•"/>
              <a:defRPr sz="1400"/>
            </a:lvl2pPr>
            <a:lvl3pPr marL="400050" indent="-112713">
              <a:buFont typeface="Arial" pitchFamily="34" charset="0"/>
              <a:buChar char="­"/>
              <a:defRPr sz="1200" baseline="0"/>
            </a:lvl3pPr>
            <a:lvl4pPr marL="514350" indent="-114300">
              <a:spcBef>
                <a:spcPts val="600"/>
              </a:spcBef>
              <a:buFont typeface="Wingdings" pitchFamily="2" charset="2"/>
              <a:buChar char="§"/>
              <a:defRPr sz="1200" baseline="0"/>
            </a:lvl4pPr>
            <a:lvl5pPr>
              <a:defRPr sz="1600"/>
            </a:lvl5pPr>
            <a:lvl6pPr>
              <a:defRPr sz="1600"/>
            </a:lvl6pPr>
            <a:lvl7pPr>
              <a:defRPr sz="1600"/>
            </a:lvl7pPr>
            <a:lvl8pPr>
              <a:defRPr sz="1600"/>
            </a:lvl8pPr>
            <a:lvl9pPr>
              <a:defRPr sz="1600"/>
            </a:lvl9pPr>
          </a:lstStyle>
          <a:p>
            <a:pPr lvl="0"/>
            <a:r>
              <a:rPr lang="en-US" dirty="0" smtClean="0"/>
              <a:t>Arial 16</a:t>
            </a:r>
          </a:p>
          <a:p>
            <a:pPr lvl="1"/>
            <a:r>
              <a:rPr lang="en-US" dirty="0" smtClean="0"/>
              <a:t>Arial 14</a:t>
            </a:r>
          </a:p>
          <a:p>
            <a:pPr lvl="2"/>
            <a:r>
              <a:rPr lang="en-US" dirty="0" smtClean="0"/>
              <a:t>Arial 12</a:t>
            </a:r>
          </a:p>
          <a:p>
            <a:pPr lvl="3"/>
            <a:r>
              <a:rPr lang="en-US" dirty="0" smtClean="0"/>
              <a:t>Arial 12</a:t>
            </a:r>
          </a:p>
        </p:txBody>
      </p:sp>
      <p:sp>
        <p:nvSpPr>
          <p:cNvPr id="5" name="Text Placeholder 4"/>
          <p:cNvSpPr>
            <a:spLocks noGrp="1"/>
          </p:cNvSpPr>
          <p:nvPr>
            <p:ph type="body" sz="quarter" idx="3"/>
          </p:nvPr>
        </p:nvSpPr>
        <p:spPr>
          <a:xfrm>
            <a:off x="4645025" y="1265238"/>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77043"/>
            <a:ext cx="4346575" cy="1985510"/>
          </a:xfrm>
        </p:spPr>
        <p:txBody>
          <a:bodyPr rtlCol="0">
            <a:normAutofit/>
          </a:bodyPr>
          <a:lstStyle>
            <a:lvl1pPr marL="174625" indent="-174625" algn="l" defTabSz="914400" rtl="0" eaLnBrk="1" fontAlgn="base" latinLnBrk="0" hangingPunct="1">
              <a:spcBef>
                <a:spcPts val="600"/>
              </a:spcBef>
              <a:spcAft>
                <a:spcPct val="0"/>
              </a:spcAft>
              <a:buFont typeface="Wingdings" pitchFamily="2" charset="2"/>
              <a:buChar char="Ø"/>
              <a:defRPr lang="en-US" sz="1600" kern="1200" dirty="0" smtClean="0">
                <a:solidFill>
                  <a:schemeClr val="tx1"/>
                </a:solidFill>
                <a:latin typeface="Arial" pitchFamily="34" charset="0"/>
                <a:ea typeface="+mn-ea"/>
                <a:cs typeface="Arial" pitchFamily="34" charset="0"/>
              </a:defRPr>
            </a:lvl1pPr>
            <a:lvl2pPr marL="283464" indent="-109728" algn="l" defTabSz="914400" rtl="0" eaLnBrk="1" fontAlgn="base" latinLnBrk="0" hangingPunct="1">
              <a:spcBef>
                <a:spcPts val="600"/>
              </a:spcBef>
              <a:spcAft>
                <a:spcPct val="0"/>
              </a:spcAft>
              <a:buFont typeface="Arial" pitchFamily="34" charset="0"/>
              <a:buChar char="•"/>
              <a:defRPr lang="en-US" sz="1400" kern="1200" dirty="0" smtClean="0">
                <a:solidFill>
                  <a:schemeClr val="tx1"/>
                </a:solidFill>
                <a:latin typeface="Arial" pitchFamily="34" charset="0"/>
                <a:ea typeface="+mn-ea"/>
                <a:cs typeface="Arial" pitchFamily="34" charset="0"/>
              </a:defRPr>
            </a:lvl2pPr>
            <a:lvl3pPr marL="402336" indent="-109728" algn="l" defTabSz="914400" rtl="0" eaLnBrk="1" fontAlgn="base" latinLnBrk="0" hangingPunct="1">
              <a:spcBef>
                <a:spcPts val="600"/>
              </a:spcBef>
              <a:spcAft>
                <a:spcPct val="0"/>
              </a:spcAft>
              <a:buFont typeface="Arial" pitchFamily="34" charset="0"/>
              <a:buChar char="–"/>
              <a:defRPr lang="en-US" sz="1200" kern="1200" dirty="0" smtClean="0">
                <a:solidFill>
                  <a:schemeClr val="tx1"/>
                </a:solidFill>
                <a:latin typeface="Arial" pitchFamily="34" charset="0"/>
                <a:ea typeface="+mn-ea"/>
                <a:cs typeface="Arial" pitchFamily="34" charset="0"/>
              </a:defRPr>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2"/>
          <p:cNvSpPr>
            <a:spLocks noGrp="1"/>
          </p:cNvSpPr>
          <p:nvPr>
            <p:ph type="body" idx="13"/>
          </p:nvPr>
        </p:nvSpPr>
        <p:spPr>
          <a:xfrm>
            <a:off x="152400" y="3892373"/>
            <a:ext cx="4344988"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3"/>
          <p:cNvSpPr>
            <a:spLocks noGrp="1"/>
          </p:cNvSpPr>
          <p:nvPr>
            <p:ph sz="half" idx="14"/>
          </p:nvPr>
        </p:nvSpPr>
        <p:spPr>
          <a:xfrm>
            <a:off x="152400" y="4397828"/>
            <a:ext cx="4344988"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4"/>
          <p:cNvSpPr>
            <a:spLocks noGrp="1"/>
          </p:cNvSpPr>
          <p:nvPr>
            <p:ph type="body" sz="quarter" idx="15"/>
          </p:nvPr>
        </p:nvSpPr>
        <p:spPr>
          <a:xfrm>
            <a:off x="4645025" y="3892373"/>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5"/>
          <p:cNvSpPr>
            <a:spLocks noGrp="1"/>
          </p:cNvSpPr>
          <p:nvPr>
            <p:ph sz="quarter" idx="16"/>
          </p:nvPr>
        </p:nvSpPr>
        <p:spPr>
          <a:xfrm>
            <a:off x="4645025" y="4397828"/>
            <a:ext cx="4346575"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1"/>
          <p:cNvSpPr>
            <a:spLocks noGrp="1"/>
          </p:cNvSpPr>
          <p:nvPr>
            <p:ph type="title" hasCustomPrompt="1"/>
          </p:nvPr>
        </p:nvSpPr>
        <p:spPr>
          <a:xfrm>
            <a:off x="714375" y="179754"/>
            <a:ext cx="7715250" cy="646331"/>
          </a:xfrm>
        </p:spPr>
        <p:txBody>
          <a:bodyPr>
            <a:normAutofit/>
          </a:bodyPr>
          <a:lstStyle>
            <a:lvl1pPr>
              <a:defRPr sz="3600" baseline="0"/>
            </a:lvl1pPr>
          </a:lstStyle>
          <a:p>
            <a:r>
              <a:rPr lang="en-US" dirty="0" smtClean="0"/>
              <a:t>Arial 36 Bold</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rts and Graph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0" y="503238"/>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dirty="0">
              <a:solidFill>
                <a:srgbClr val="FFFFFF"/>
              </a:solidFill>
              <a:latin typeface="Arial" pitchFamily="34" charset="0"/>
              <a:cs typeface="+mn-cs"/>
            </a:endParaRPr>
          </a:p>
        </p:txBody>
      </p:sp>
      <p:sp>
        <p:nvSpPr>
          <p:cNvPr id="4" name="Slide Number Placeholder 4"/>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0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000" b="1" kern="0" dirty="0">
              <a:solidFill>
                <a:sysClr val="windowText" lastClr="000000"/>
              </a:solidFill>
              <a:latin typeface="Arial" pitchFamily="34" charset="0"/>
              <a:cs typeface="Arial" pitchFamily="34" charset="0"/>
            </a:endParaRPr>
          </a:p>
        </p:txBody>
      </p:sp>
      <p:pic>
        <p:nvPicPr>
          <p:cNvPr id="5"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623300" y="34925"/>
            <a:ext cx="495300" cy="685800"/>
          </a:xfrm>
          <a:prstGeom prst="rect">
            <a:avLst/>
          </a:prstGeom>
          <a:noFill/>
          <a:ln w="9525">
            <a:noFill/>
            <a:miter lim="800000"/>
            <a:headEnd/>
            <a:tailEnd/>
          </a:ln>
        </p:spPr>
      </p:pic>
      <p:pic>
        <p:nvPicPr>
          <p:cNvPr id="6" name="Picture 3" descr="C:\Users\BorgerdingTB\AppData\Local\Microsoft\Windows\Temporary Internet Files\Content.Outlook\B8021UZJ\Nice Army of One.jpg"/>
          <p:cNvPicPr>
            <a:picLocks noChangeAspect="1" noChangeArrowheads="1"/>
          </p:cNvPicPr>
          <p:nvPr userDrawn="1"/>
        </p:nvPicPr>
        <p:blipFill>
          <a:blip r:embed="rId3" cstate="print"/>
          <a:srcRect/>
          <a:stretch>
            <a:fillRect/>
          </a:stretch>
        </p:blipFill>
        <p:spPr bwMode="auto">
          <a:xfrm>
            <a:off x="34925" y="34925"/>
            <a:ext cx="514350" cy="685800"/>
          </a:xfrm>
          <a:prstGeom prst="rect">
            <a:avLst/>
          </a:prstGeom>
          <a:noFill/>
          <a:ln w="9525">
            <a:noFill/>
            <a:miter lim="800000"/>
            <a:headEnd/>
            <a:tailEnd/>
          </a:ln>
        </p:spPr>
      </p:pic>
      <p:sp>
        <p:nvSpPr>
          <p:cNvPr id="11" name="Title 1"/>
          <p:cNvSpPr>
            <a:spLocks noGrp="1"/>
          </p:cNvSpPr>
          <p:nvPr>
            <p:ph type="title" hasCustomPrompt="1"/>
          </p:nvPr>
        </p:nvSpPr>
        <p:spPr>
          <a:xfrm>
            <a:off x="571500" y="0"/>
            <a:ext cx="8001000" cy="533400"/>
          </a:xfrm>
        </p:spPr>
        <p:txBody>
          <a:bodyPr>
            <a:normAutofit/>
          </a:bodyPr>
          <a:lstStyle>
            <a:lvl1pPr algn="ctr">
              <a:defRPr sz="2800"/>
            </a:lvl1pPr>
          </a:lstStyle>
          <a:p>
            <a:r>
              <a:rPr lang="en-US" dirty="0" smtClean="0"/>
              <a:t>Arial 28 Bold</a:t>
            </a:r>
            <a:endParaRPr lang="en-US" dirty="0"/>
          </a:p>
        </p:txBody>
      </p:sp>
      <p:sp>
        <p:nvSpPr>
          <p:cNvPr id="7" name="Rectangle 6"/>
          <p:cNvSpPr/>
          <p:nvPr userDrawn="1"/>
        </p:nvSpPr>
        <p:spPr>
          <a:xfrm>
            <a:off x="7505282" y="6581001"/>
            <a:ext cx="1638718" cy="276999"/>
          </a:xfrm>
          <a:prstGeom prst="rect">
            <a:avLst/>
          </a:prstGeom>
        </p:spPr>
        <p:txBody>
          <a:bodyPr wrap="none">
            <a:spAutoFit/>
          </a:bodyPr>
          <a:lstStyle/>
          <a:p>
            <a:pPr algn="r" fontAlgn="auto">
              <a:spcBef>
                <a:spcPts val="0"/>
              </a:spcBef>
              <a:spcAft>
                <a:spcPts val="0"/>
              </a:spcAft>
              <a:defRPr/>
            </a:pPr>
            <a:r>
              <a:rPr lang="en-US" sz="1200" b="1" i="1" kern="1200" dirty="0" smtClean="0">
                <a:ln>
                  <a:solidFill>
                    <a:srgbClr val="FFC000"/>
                  </a:solidFill>
                </a:ln>
                <a:solidFill>
                  <a:schemeClr val="tx1"/>
                </a:solidFill>
                <a:latin typeface="Arial Black" pitchFamily="34" charset="0"/>
                <a:ea typeface="+mn-ea"/>
                <a:cs typeface="Arial" charset="0"/>
              </a:rPr>
              <a:t>This We’ll Defend</a:t>
            </a:r>
            <a:endParaRPr lang="en-US" sz="1200" b="1" i="1" kern="1200" dirty="0">
              <a:ln>
                <a:solidFill>
                  <a:srgbClr val="FFC000"/>
                </a:solidFill>
              </a:ln>
              <a:solidFill>
                <a:schemeClr val="tx1"/>
              </a:solidFill>
              <a:latin typeface="Arial Black" pitchFamily="34" charset="0"/>
              <a:ea typeface="+mn-ea"/>
              <a:cs typeface="Arial" charset="0"/>
            </a:endParaRPr>
          </a:p>
        </p:txBody>
      </p:sp>
      <p:sp>
        <p:nvSpPr>
          <p:cNvPr id="8" name="Rectangle 7"/>
          <p:cNvSpPr/>
          <p:nvPr userDrawn="1"/>
        </p:nvSpPr>
        <p:spPr>
          <a:xfrm>
            <a:off x="7620000" y="685800"/>
            <a:ext cx="1508938" cy="276999"/>
          </a:xfrm>
          <a:prstGeom prst="rect">
            <a:avLst/>
          </a:prstGeom>
        </p:spPr>
        <p:txBody>
          <a:bodyPr wrap="none">
            <a:spAutoFit/>
          </a:bodyPr>
          <a:lstStyle/>
          <a:p>
            <a:pPr algn="r" fontAlgn="auto">
              <a:spcBef>
                <a:spcPts val="0"/>
              </a:spcBef>
              <a:spcAft>
                <a:spcPts val="0"/>
              </a:spcAft>
              <a:defRPr/>
            </a:pPr>
            <a:r>
              <a:rPr lang="en-US" sz="1200" b="1" i="1" kern="1200" dirty="0" smtClean="0">
                <a:ln>
                  <a:solidFill>
                    <a:srgbClr val="FFCC00"/>
                  </a:solidFill>
                </a:ln>
                <a:solidFill>
                  <a:schemeClr val="tx1"/>
                </a:solidFill>
                <a:latin typeface="Arial Black" pitchFamily="34" charset="0"/>
                <a:ea typeface="+mn-ea"/>
                <a:cs typeface="Arial" charset="0"/>
              </a:rPr>
              <a:t>Leaders for Life</a:t>
            </a:r>
            <a:endParaRPr lang="en-US" sz="1200" b="1" i="1" kern="1200" dirty="0">
              <a:ln>
                <a:solidFill>
                  <a:srgbClr val="FFCC00"/>
                </a:solidFill>
              </a:ln>
              <a:solidFill>
                <a:schemeClr val="tx1"/>
              </a:solidFill>
              <a:latin typeface="Arial Black" pitchFamily="34" charset="0"/>
              <a:ea typeface="+mn-ea"/>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28600"/>
            <a:ext cx="7696200" cy="646331"/>
          </a:xfrm>
        </p:spPr>
        <p:txBody>
          <a:bodyPr>
            <a:spAutoFit/>
          </a:bodyPr>
          <a:lstStyle>
            <a:lvl1pPr>
              <a:defRPr sz="3600"/>
            </a:lvl1pPr>
          </a:lstStyle>
          <a:p>
            <a:r>
              <a:rPr lang="en-US" dirty="0" smtClean="0"/>
              <a:t>Arial 36 Bold</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Autofit/>
          </a:bodyPr>
          <a:lstStyle>
            <a:lvl1pPr algn="l">
              <a:defRPr sz="3600" b="1" cap="none" baseline="0"/>
            </a:lvl1pPr>
          </a:lstStyle>
          <a:p>
            <a:r>
              <a:rPr lang="en-US" dirty="0" smtClean="0"/>
              <a:t>Arial 36 bold</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Arial 24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181660"/>
            <a:ext cx="7696200" cy="646331"/>
          </a:xfrm>
        </p:spPr>
        <p:txBody>
          <a:bodyPr>
            <a:spAutoFit/>
          </a:bodyPr>
          <a:lstStyle>
            <a:lvl1pPr>
              <a:defRPr sz="3600"/>
            </a:lvl1pPr>
          </a:lstStyle>
          <a:p>
            <a:r>
              <a:rPr lang="en-US" dirty="0" smtClean="0"/>
              <a:t>Arial 36 Bold</a:t>
            </a:r>
            <a:endParaRPr lang="en-US" dirty="0"/>
          </a:p>
        </p:txBody>
      </p:sp>
      <p:sp>
        <p:nvSpPr>
          <p:cNvPr id="3" name="Content Placeholder 2"/>
          <p:cNvSpPr>
            <a:spLocks noGrp="1"/>
          </p:cNvSpPr>
          <p:nvPr>
            <p:ph sz="half" idx="1" hasCustomPrompt="1"/>
          </p:nvPr>
        </p:nvSpPr>
        <p:spPr>
          <a:xfrm>
            <a:off x="152400" y="1143000"/>
            <a:ext cx="4389120" cy="5364480"/>
          </a:xfrm>
        </p:spPr>
        <p:txBody>
          <a:bodyPr/>
          <a:lstStyle>
            <a:lvl1pPr marL="227013" indent="-227013">
              <a:buFont typeface="Wingdings" pitchFamily="2" charset="2"/>
              <a:buChar char="Ø"/>
              <a:defRPr sz="2000"/>
            </a:lvl1pPr>
            <a:lvl2pPr marL="400050" indent="-173038">
              <a:buFont typeface="Arial" pitchFamily="34" charset="0"/>
              <a:buChar char="•"/>
              <a:defRPr sz="1800" baseline="0"/>
            </a:lvl2pPr>
            <a:lvl3pPr marL="574675" indent="-174625">
              <a:buFont typeface="Arial" pitchFamily="34" charset="0"/>
              <a:buChar char="–"/>
              <a:defRPr sz="1600" baseline="0"/>
            </a:lvl3pPr>
            <a:lvl4pPr marL="739775" indent="-165100">
              <a:spcBef>
                <a:spcPts val="600"/>
              </a:spcBef>
              <a:buFont typeface="Wingdings" pitchFamily="2" charset="2"/>
              <a:buChar char="§"/>
              <a:defRPr sz="1400" baseline="0"/>
            </a:lvl4pPr>
            <a:lvl5pPr marL="1085850" indent="-163513">
              <a:defRPr sz="1800"/>
            </a:lvl5pPr>
            <a:lvl6pPr>
              <a:defRPr sz="1800"/>
            </a:lvl6pPr>
            <a:lvl7pPr>
              <a:defRPr sz="1800"/>
            </a:lvl7pPr>
            <a:lvl8pPr>
              <a:defRPr sz="1800"/>
            </a:lvl8pPr>
            <a:lvl9pPr>
              <a:defRPr sz="1800"/>
            </a:lvl9pPr>
          </a:lstStyle>
          <a:p>
            <a:pPr lvl="0"/>
            <a:r>
              <a:rPr lang="en-US" dirty="0" smtClean="0"/>
              <a:t>Arial 20</a:t>
            </a:r>
          </a:p>
          <a:p>
            <a:pPr lvl="1"/>
            <a:r>
              <a:rPr lang="en-US" dirty="0" smtClean="0"/>
              <a:t>Arial 18</a:t>
            </a:r>
          </a:p>
          <a:p>
            <a:pPr lvl="2"/>
            <a:r>
              <a:rPr lang="en-US" dirty="0" smtClean="0"/>
              <a:t>Arial 16</a:t>
            </a:r>
          </a:p>
          <a:p>
            <a:pPr lvl="3"/>
            <a:r>
              <a:rPr lang="en-US" dirty="0" smtClean="0"/>
              <a:t>Arial 14</a:t>
            </a:r>
          </a:p>
        </p:txBody>
      </p:sp>
      <p:sp>
        <p:nvSpPr>
          <p:cNvPr id="6" name="Content Placeholder 2"/>
          <p:cNvSpPr>
            <a:spLocks noGrp="1"/>
          </p:cNvSpPr>
          <p:nvPr>
            <p:ph sz="half" idx="10"/>
          </p:nvPr>
        </p:nvSpPr>
        <p:spPr>
          <a:xfrm>
            <a:off x="4631108" y="1143000"/>
            <a:ext cx="4389120" cy="5364480"/>
          </a:xfrm>
        </p:spPr>
        <p:txBody>
          <a:bodyPr/>
          <a:lstStyle>
            <a:lvl1pPr marL="227013" indent="-227013">
              <a:buFont typeface="Wingdings" pitchFamily="2" charset="2"/>
              <a:buChar char="Ø"/>
              <a:defRPr lang="en-US" sz="2000" kern="1200" dirty="0" smtClean="0">
                <a:solidFill>
                  <a:schemeClr val="tx1"/>
                </a:solidFill>
                <a:latin typeface="Arial" pitchFamily="34" charset="0"/>
                <a:ea typeface="+mn-ea"/>
                <a:cs typeface="Arial" pitchFamily="34" charset="0"/>
              </a:defRPr>
            </a:lvl1pPr>
            <a:lvl2pPr marL="401638" indent="-173736">
              <a:buFont typeface="Arial" pitchFamily="34" charset="0"/>
              <a:buChar char="•"/>
              <a:defRPr lang="en-US" sz="1800" kern="1200" dirty="0" smtClean="0">
                <a:solidFill>
                  <a:schemeClr val="tx1"/>
                </a:solidFill>
                <a:latin typeface="Arial" pitchFamily="34" charset="0"/>
                <a:ea typeface="+mn-ea"/>
                <a:cs typeface="Arial" pitchFamily="34" charset="0"/>
              </a:defRPr>
            </a:lvl2pPr>
            <a:lvl3pPr marL="576072" indent="-17145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739775" indent="-165100">
              <a:spcBef>
                <a:spcPts val="600"/>
              </a:spcBef>
              <a:buFont typeface="Wingdings" pitchFamily="2" charset="2"/>
              <a:buChar char="§"/>
              <a:defRPr sz="1400"/>
            </a:lvl4pPr>
            <a:lvl5pPr marL="1085850" indent="-163513">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5" name="Rectangle 14"/>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3687763" y="2057400"/>
            <a:ext cx="1965325" cy="2720975"/>
          </a:xfrm>
          <a:prstGeom prst="rect">
            <a:avLst/>
          </a:prstGeom>
          <a:noFill/>
          <a:ln w="9525">
            <a:noFill/>
            <a:miter lim="800000"/>
            <a:headEnd/>
            <a:tailEnd/>
          </a:ln>
        </p:spPr>
      </p:pic>
      <p:sp>
        <p:nvSpPr>
          <p:cNvPr id="9" name="TextBox 8"/>
          <p:cNvSpPr txBox="1"/>
          <p:nvPr userDrawn="1"/>
        </p:nvSpPr>
        <p:spPr>
          <a:xfrm>
            <a:off x="914400" y="751582"/>
            <a:ext cx="7315200" cy="1077218"/>
          </a:xfrm>
          <a:prstGeom prst="rect">
            <a:avLst/>
          </a:prstGeom>
          <a:noFill/>
        </p:spPr>
        <p:txBody>
          <a:bodyPr>
            <a:spAutoFit/>
          </a:bodyPr>
          <a:lstStyle/>
          <a:p>
            <a:pPr algn="ctr" fontAlgn="auto">
              <a:spcBef>
                <a:spcPts val="0"/>
              </a:spcBef>
              <a:spcAft>
                <a:spcPts val="0"/>
              </a:spcAft>
              <a:defRPr/>
            </a:pPr>
            <a:r>
              <a:rPr lang="en-US" sz="3200" b="1" i="0" dirty="0" smtClean="0">
                <a:latin typeface="+mn-lt"/>
                <a:cs typeface="+mn-cs"/>
              </a:rPr>
              <a:t>US Army Cadet Command</a:t>
            </a:r>
          </a:p>
          <a:p>
            <a:pPr algn="ctr" fontAlgn="auto">
              <a:spcBef>
                <a:spcPts val="0"/>
              </a:spcBef>
              <a:spcAft>
                <a:spcPts val="0"/>
              </a:spcAft>
              <a:defRPr/>
            </a:pPr>
            <a:r>
              <a:rPr lang="en-US" sz="3200" b="1" i="1" dirty="0" smtClean="0">
                <a:latin typeface="+mn-lt"/>
                <a:cs typeface="+mn-cs"/>
              </a:rPr>
              <a:t>Leaders for Life</a:t>
            </a:r>
            <a:endParaRPr lang="en-US" sz="3200" b="1" i="1" dirty="0">
              <a:latin typeface="+mn-lt"/>
              <a:cs typeface="+mn-cs"/>
            </a:endParaRPr>
          </a:p>
        </p:txBody>
      </p:sp>
      <p:sp>
        <p:nvSpPr>
          <p:cNvPr id="13" name="TextBox 12"/>
          <p:cNvSpPr txBox="1"/>
          <p:nvPr userDrawn="1"/>
        </p:nvSpPr>
        <p:spPr>
          <a:xfrm>
            <a:off x="1066800" y="5105400"/>
            <a:ext cx="7315200" cy="1077218"/>
          </a:xfrm>
          <a:prstGeom prst="rect">
            <a:avLst/>
          </a:prstGeom>
          <a:noFill/>
        </p:spPr>
        <p:txBody>
          <a:bodyPr>
            <a:spAutoFit/>
          </a:bodyPr>
          <a:lstStyle/>
          <a:p>
            <a:pPr algn="ctr" fontAlgn="auto">
              <a:spcBef>
                <a:spcPts val="0"/>
              </a:spcBef>
              <a:spcAft>
                <a:spcPts val="0"/>
              </a:spcAft>
              <a:defRPr/>
            </a:pPr>
            <a:r>
              <a:rPr lang="en-US" sz="3200" b="1" i="0" dirty="0" smtClean="0">
                <a:latin typeface="+mn-lt"/>
                <a:cs typeface="+mn-cs"/>
              </a:rPr>
              <a:t>Leadership Excellence</a:t>
            </a:r>
          </a:p>
          <a:p>
            <a:pPr algn="ctr" fontAlgn="auto">
              <a:spcBef>
                <a:spcPts val="0"/>
              </a:spcBef>
              <a:spcAft>
                <a:spcPts val="0"/>
              </a:spcAft>
              <a:defRPr/>
            </a:pPr>
            <a:r>
              <a:rPr lang="en-US" sz="3200" b="1" i="1" dirty="0" smtClean="0">
                <a:latin typeface="+mn-lt"/>
                <a:cs typeface="+mn-cs"/>
              </a:rPr>
              <a:t>This We’ll Defend</a:t>
            </a:r>
            <a:endParaRPr lang="en-US" sz="3200" b="1" i="1" dirty="0">
              <a:latin typeface="+mn-lt"/>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xml"/><Relationship Id="rId7"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3900" y="181660"/>
            <a:ext cx="7696200"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dirty="0" smtClean="0"/>
              <a:t>Arial 36 Bold</a:t>
            </a:r>
          </a:p>
        </p:txBody>
      </p:sp>
      <p:sp>
        <p:nvSpPr>
          <p:cNvPr id="1027" name="Text Placeholder 2"/>
          <p:cNvSpPr>
            <a:spLocks noGrp="1"/>
          </p:cNvSpPr>
          <p:nvPr>
            <p:ph type="body" idx="1"/>
          </p:nvPr>
        </p:nvSpPr>
        <p:spPr bwMode="auto">
          <a:xfrm>
            <a:off x="136525"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 (Arial 26)</a:t>
            </a:r>
          </a:p>
          <a:p>
            <a:pPr lvl="1"/>
            <a:r>
              <a:rPr lang="en-US" dirty="0" smtClean="0"/>
              <a:t>Second level (Arial 24)</a:t>
            </a:r>
          </a:p>
          <a:p>
            <a:pPr lvl="2"/>
            <a:r>
              <a:rPr lang="en-US" dirty="0" smtClean="0"/>
              <a:t>Third level (Arial 20)</a:t>
            </a:r>
          </a:p>
          <a:p>
            <a:pPr lvl="3"/>
            <a:r>
              <a:rPr lang="en-US" dirty="0" smtClean="0"/>
              <a:t>Fourth level (Arial 18)</a:t>
            </a:r>
          </a:p>
          <a:p>
            <a:r>
              <a:rPr lang="en-US" dirty="0" smtClean="0"/>
              <a:t>Formatting</a:t>
            </a:r>
          </a:p>
          <a:p>
            <a:pPr lvl="1"/>
            <a:r>
              <a:rPr lang="en-US" dirty="0" smtClean="0"/>
              <a:t>Do not go below fourth level bullet</a:t>
            </a:r>
          </a:p>
          <a:p>
            <a:pPr lvl="1"/>
            <a:r>
              <a:rPr lang="en-US" dirty="0" smtClean="0"/>
              <a:t>Paragraph spacing is set at “before 6pt”</a:t>
            </a:r>
          </a:p>
          <a:p>
            <a:pPr lvl="1"/>
            <a:r>
              <a:rPr lang="en-US" dirty="0" smtClean="0"/>
              <a:t>Use the designated bullet style for each level</a:t>
            </a:r>
          </a:p>
          <a:p>
            <a:pPr lvl="1"/>
            <a:r>
              <a:rPr lang="en-US" dirty="0" smtClean="0"/>
              <a:t>Paragraphs are formatted with hanging indents</a:t>
            </a:r>
          </a:p>
          <a:p>
            <a:pPr lvl="0"/>
            <a:endParaRPr lang="en-US" dirty="0" smtClean="0"/>
          </a:p>
          <a:p>
            <a:pPr lvl="3"/>
            <a:endParaRPr lang="en-US" dirty="0" smtClean="0"/>
          </a:p>
          <a:p>
            <a:pPr lvl="4"/>
            <a:endParaRPr lang="en-US" dirty="0" smtClean="0"/>
          </a:p>
        </p:txBody>
      </p:sp>
      <p:sp>
        <p:nvSpPr>
          <p:cNvPr id="15" name="Slide Number Placeholder 4"/>
          <p:cNvSpPr txBox="1">
            <a:spLocks/>
          </p:cNvSpPr>
          <p:nvPr/>
        </p:nvSpPr>
        <p:spPr>
          <a:xfrm>
            <a:off x="76200" y="6553200"/>
            <a:ext cx="838200" cy="304800"/>
          </a:xfrm>
          <a:prstGeom prst="rect">
            <a:avLst/>
          </a:prstGeom>
        </p:spPr>
        <p:txBody>
          <a:bodyPr anchor="b"/>
          <a:lstStyle/>
          <a:p>
            <a:pPr fontAlgn="auto">
              <a:spcBef>
                <a:spcPts val="0"/>
              </a:spcBef>
              <a:spcAft>
                <a:spcPts val="0"/>
              </a:spcAft>
              <a:defRPr/>
            </a:pPr>
            <a:fld id="{6C7FCB38-E66D-4273-8BDE-BD9572BF3ACA}" type="slidenum">
              <a:rPr lang="en-US" sz="10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000" b="1" kern="0" dirty="0">
              <a:solidFill>
                <a:sysClr val="windowText" lastClr="000000"/>
              </a:solidFill>
              <a:latin typeface="Arial" pitchFamily="34" charset="0"/>
              <a:cs typeface="Arial" pitchFamily="34" charset="0"/>
            </a:endParaRPr>
          </a:p>
        </p:txBody>
      </p:sp>
      <p:pic>
        <p:nvPicPr>
          <p:cNvPr id="1031" name="Picture 3" descr="C:\Users\BorgerdingTB\AppData\Local\Microsoft\Windows\Temporary Internet Files\Content.Outlook\B8021UZJ\Nice Army of One.jpg"/>
          <p:cNvPicPr>
            <a:picLocks noChangeAspect="1" noChangeArrowheads="1"/>
          </p:cNvPicPr>
          <p:nvPr/>
        </p:nvPicPr>
        <p:blipFill>
          <a:blip r:embed="rId13" cstate="print">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
        <p:nvSpPr>
          <p:cNvPr id="9" name="Rectangle 8"/>
          <p:cNvSpPr/>
          <p:nvPr/>
        </p:nvSpPr>
        <p:spPr>
          <a:xfrm>
            <a:off x="7505282" y="6581001"/>
            <a:ext cx="1638718" cy="276999"/>
          </a:xfrm>
          <a:prstGeom prst="rect">
            <a:avLst/>
          </a:prstGeom>
        </p:spPr>
        <p:txBody>
          <a:bodyPr wrap="none">
            <a:spAutoFit/>
          </a:bodyPr>
          <a:lstStyle/>
          <a:p>
            <a:pPr algn="r" fontAlgn="auto">
              <a:spcBef>
                <a:spcPts val="0"/>
              </a:spcBef>
              <a:spcAft>
                <a:spcPts val="0"/>
              </a:spcAft>
              <a:defRPr/>
            </a:pPr>
            <a:r>
              <a:rPr lang="en-US" sz="1200" b="1" i="1" kern="1200" dirty="0" smtClean="0">
                <a:ln>
                  <a:solidFill>
                    <a:srgbClr val="FFC000"/>
                  </a:solidFill>
                </a:ln>
                <a:solidFill>
                  <a:schemeClr val="tx1"/>
                </a:solidFill>
                <a:latin typeface="Arial Black" pitchFamily="34" charset="0"/>
                <a:ea typeface="+mn-ea"/>
                <a:cs typeface="Arial" charset="0"/>
              </a:rPr>
              <a:t>This We’ll Defend</a:t>
            </a:r>
            <a:endParaRPr lang="en-US" sz="1200" b="1" i="1" kern="1200" dirty="0">
              <a:ln>
                <a:solidFill>
                  <a:srgbClr val="FFC000"/>
                </a:solidFill>
              </a:ln>
              <a:solidFill>
                <a:schemeClr val="tx1"/>
              </a:solidFill>
              <a:latin typeface="Arial Black" pitchFamily="34" charset="0"/>
              <a:ea typeface="+mn-ea"/>
              <a:cs typeface="Arial" charset="0"/>
            </a:endParaRPr>
          </a:p>
        </p:txBody>
      </p:sp>
      <p:pic>
        <p:nvPicPr>
          <p:cNvPr id="10" name="Picture 2" descr="http://www.tioh.hqda.pentagon.mil/ImageProxy.ashx?n=1&amp;t=original&amp;id=5161"/>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440738" y="42863"/>
            <a:ext cx="660400" cy="914400"/>
          </a:xfrm>
          <a:prstGeom prst="rect">
            <a:avLst/>
          </a:prstGeom>
          <a:noFill/>
          <a:ln w="9525">
            <a:noFill/>
            <a:miter lim="800000"/>
            <a:headEnd/>
            <a:tailEnd/>
          </a:ln>
        </p:spPr>
      </p:pic>
      <p:sp>
        <p:nvSpPr>
          <p:cNvPr id="12" name="Rectangle 32"/>
          <p:cNvSpPr>
            <a:spLocks noChangeArrowheads="1"/>
          </p:cNvSpPr>
          <p:nvPr/>
        </p:nvSpPr>
        <p:spPr bwMode="auto">
          <a:xfrm rot="10800000">
            <a:off x="0" y="998538"/>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dirty="0">
              <a:solidFill>
                <a:srgbClr val="FFFFFF"/>
              </a:solidFill>
              <a:latin typeface="Arial" pitchFamily="34" charset="0"/>
              <a:cs typeface="+mn-cs"/>
            </a:endParaRPr>
          </a:p>
        </p:txBody>
      </p:sp>
      <p:sp>
        <p:nvSpPr>
          <p:cNvPr id="11" name="Rectangle 10"/>
          <p:cNvSpPr/>
          <p:nvPr/>
        </p:nvSpPr>
        <p:spPr>
          <a:xfrm>
            <a:off x="7620000" y="1018401"/>
            <a:ext cx="1508938" cy="276999"/>
          </a:xfrm>
          <a:prstGeom prst="rect">
            <a:avLst/>
          </a:prstGeom>
        </p:spPr>
        <p:txBody>
          <a:bodyPr wrap="none">
            <a:spAutoFit/>
          </a:bodyPr>
          <a:lstStyle/>
          <a:p>
            <a:pPr algn="r" fontAlgn="auto">
              <a:spcBef>
                <a:spcPts val="0"/>
              </a:spcBef>
              <a:spcAft>
                <a:spcPts val="0"/>
              </a:spcAft>
              <a:defRPr/>
            </a:pPr>
            <a:r>
              <a:rPr lang="en-US" sz="1200" b="1" i="1" kern="1200" dirty="0" smtClean="0">
                <a:ln>
                  <a:solidFill>
                    <a:srgbClr val="FFCC00"/>
                  </a:solidFill>
                </a:ln>
                <a:solidFill>
                  <a:schemeClr val="tx1"/>
                </a:solidFill>
                <a:latin typeface="Arial Black" pitchFamily="34" charset="0"/>
                <a:ea typeface="+mn-ea"/>
                <a:cs typeface="Arial" charset="0"/>
              </a:rPr>
              <a:t>Leaders for Life</a:t>
            </a:r>
            <a:endParaRPr lang="en-US" sz="1200" b="1" i="1" kern="1200" dirty="0">
              <a:ln>
                <a:solidFill>
                  <a:srgbClr val="FFCC00"/>
                </a:solidFill>
              </a:ln>
              <a:solidFill>
                <a:schemeClr val="tx1"/>
              </a:solidFill>
              <a:latin typeface="Arial Black" pitchFamily="34" charset="0"/>
              <a:ea typeface="+mn-ea"/>
              <a:cs typeface="Arial" charset="0"/>
            </a:endParaRPr>
          </a:p>
        </p:txBody>
      </p:sp>
    </p:spTree>
  </p:cSld>
  <p:clrMap bg1="lt1" tx1="dk1" bg2="lt2" tx2="dk2" accent1="accent1" accent2="accent2" accent3="accent3" accent4="accent4" accent5="accent5" accent6="accent6" hlink="hlink" folHlink="folHlink"/>
  <p:sldLayoutIdLst>
    <p:sldLayoutId id="2147483823" r:id="rId1"/>
    <p:sldLayoutId id="2147483845" r:id="rId2"/>
    <p:sldLayoutId id="2147483824" r:id="rId3"/>
    <p:sldLayoutId id="2147483825" r:id="rId4"/>
    <p:sldLayoutId id="2147483819" r:id="rId5"/>
    <p:sldLayoutId id="2147483820" r:id="rId6"/>
    <p:sldLayoutId id="2147483821" r:id="rId7"/>
    <p:sldLayoutId id="2147483826" r:id="rId8"/>
    <p:sldLayoutId id="2147483827" r:id="rId9"/>
    <p:sldLayoutId id="2147483828" r:id="rId10"/>
    <p:sldLayoutId id="2147483846"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36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b="1">
          <a:solidFill>
            <a:schemeClr val="tx1"/>
          </a:solidFill>
          <a:latin typeface="Arial" charset="0"/>
          <a:cs typeface="Arial" charset="0"/>
        </a:defRPr>
      </a:lvl2pPr>
      <a:lvl3pPr algn="ctr" rtl="0" eaLnBrk="1" fontAlgn="base" hangingPunct="1">
        <a:spcBef>
          <a:spcPct val="0"/>
        </a:spcBef>
        <a:spcAft>
          <a:spcPct val="0"/>
        </a:spcAft>
        <a:defRPr sz="4000" b="1">
          <a:solidFill>
            <a:schemeClr val="tx1"/>
          </a:solidFill>
          <a:latin typeface="Arial" charset="0"/>
          <a:cs typeface="Arial" charset="0"/>
        </a:defRPr>
      </a:lvl3pPr>
      <a:lvl4pPr algn="ctr" rtl="0" eaLnBrk="1" fontAlgn="base" hangingPunct="1">
        <a:spcBef>
          <a:spcPct val="0"/>
        </a:spcBef>
        <a:spcAft>
          <a:spcPct val="0"/>
        </a:spcAft>
        <a:defRPr sz="4000" b="1">
          <a:solidFill>
            <a:schemeClr val="tx1"/>
          </a:solidFill>
          <a:latin typeface="Arial" charset="0"/>
          <a:cs typeface="Arial" charset="0"/>
        </a:defRPr>
      </a:lvl4pPr>
      <a:lvl5pPr algn="ctr" rtl="0" eaLnBrk="1" fontAlgn="base" hangingPunct="1">
        <a:spcBef>
          <a:spcPct val="0"/>
        </a:spcBef>
        <a:spcAft>
          <a:spcPct val="0"/>
        </a:spcAft>
        <a:defRPr sz="40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p:titleStyle>
    <p:bodyStyle>
      <a:lvl1pPr marL="287338" indent="-287338" algn="l" rtl="0" eaLnBrk="1" fontAlgn="base" hangingPunct="1">
        <a:spcBef>
          <a:spcPts val="600"/>
        </a:spcBef>
        <a:spcAft>
          <a:spcPct val="0"/>
        </a:spcAft>
        <a:buFont typeface="Wingdings" pitchFamily="2" charset="2"/>
        <a:buChar char="Ø"/>
        <a:defRPr sz="2600" kern="1200">
          <a:solidFill>
            <a:schemeClr val="tx1"/>
          </a:solidFill>
          <a:latin typeface="Arial" pitchFamily="34" charset="0"/>
          <a:ea typeface="+mn-ea"/>
          <a:cs typeface="Arial" pitchFamily="34" charset="0"/>
        </a:defRPr>
      </a:lvl1pPr>
      <a:lvl2pPr marL="457200" indent="-169863" algn="l" rtl="0" eaLnBrk="1" fontAlgn="base" hangingPunct="1">
        <a:spcBef>
          <a:spcPts val="6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687388" indent="-173038" algn="l" rtl="0" eaLnBrk="1" fontAlgn="base" hangingPunct="1">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854075" indent="-166688" algn="l" rtl="0" eaLnBrk="1" fontAlgn="base" hangingPunct="1">
        <a:spcBef>
          <a:spcPts val="600"/>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1027113" indent="-173038" algn="l" rtl="0" eaLnBrk="1" fontAlgn="base" hangingPunct="1">
        <a:spcBef>
          <a:spcPct val="20000"/>
        </a:spcBef>
        <a:spcAft>
          <a:spcPct val="0"/>
        </a:spcAft>
        <a:buFont typeface="Arial" charset="0"/>
        <a:buNone/>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9" descr="top-corne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10200" y="3562350"/>
            <a:ext cx="3733800" cy="3295650"/>
          </a:xfrm>
          <a:prstGeom prst="rect">
            <a:avLst/>
          </a:prstGeom>
          <a:noFill/>
          <a:ln w="9525">
            <a:noFill/>
            <a:miter lim="800000"/>
            <a:headEnd/>
            <a:tailEnd/>
          </a:ln>
        </p:spPr>
      </p:pic>
      <p:pic>
        <p:nvPicPr>
          <p:cNvPr id="2051" name="Picture 9" descr="top-corne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3810000" cy="3295650"/>
          </a:xfrm>
          <a:prstGeom prst="rect">
            <a:avLst/>
          </a:prstGeom>
          <a:noFill/>
          <a:ln w="9525">
            <a:noFill/>
            <a:miter lim="800000"/>
            <a:headEnd/>
            <a:tailEnd/>
          </a:ln>
        </p:spPr>
      </p:pic>
      <p:pic>
        <p:nvPicPr>
          <p:cNvPr id="2052" name="Picture 9" descr="top-corne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848350" y="0"/>
            <a:ext cx="3295650" cy="3810000"/>
          </a:xfrm>
          <a:prstGeom prst="rect">
            <a:avLst/>
          </a:prstGeom>
          <a:noFill/>
          <a:ln w="9525">
            <a:noFill/>
            <a:miter lim="800000"/>
            <a:headEnd/>
            <a:tailEnd/>
          </a:ln>
        </p:spPr>
      </p:pic>
      <p:pic>
        <p:nvPicPr>
          <p:cNvPr id="2053" name="Picture 9" descr="top-corne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0" y="3124200"/>
            <a:ext cx="3295650" cy="3733800"/>
          </a:xfrm>
          <a:prstGeom prst="rect">
            <a:avLst/>
          </a:prstGeom>
          <a:noFill/>
          <a:ln w="9525">
            <a:noFill/>
            <a:miter lim="800000"/>
            <a:headEnd/>
            <a:tailEnd/>
          </a:ln>
        </p:spPr>
      </p:pic>
      <p:sp>
        <p:nvSpPr>
          <p:cNvPr id="15" name="Slide Number Placeholder 4"/>
          <p:cNvSpPr txBox="1">
            <a:spLocks/>
          </p:cNvSpPr>
          <p:nvPr/>
        </p:nvSpPr>
        <p:spPr>
          <a:xfrm>
            <a:off x="0" y="6562725"/>
            <a:ext cx="838200" cy="304800"/>
          </a:xfrm>
          <a:prstGeom prst="rect">
            <a:avLst/>
          </a:prstGeom>
        </p:spPr>
        <p:txBody>
          <a:bodyPr anchor="b"/>
          <a:lstStyle/>
          <a:p>
            <a:pPr fontAlgn="auto">
              <a:spcBef>
                <a:spcPts val="0"/>
              </a:spcBef>
              <a:spcAft>
                <a:spcPts val="0"/>
              </a:spcAft>
              <a:defRPr/>
            </a:pPr>
            <a:fld id="{7828575F-B029-401C-B577-5791C6EE3450}" type="slidenum">
              <a:rPr lang="en-US" sz="10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000" b="1" kern="0" dirty="0">
              <a:solidFill>
                <a:sysClr val="windowText" lastClr="000000"/>
              </a:solidFill>
              <a:latin typeface="Arial" pitchFamily="34" charset="0"/>
              <a:cs typeface="Arial" pitchFamily="34" charset="0"/>
            </a:endParaRPr>
          </a:p>
        </p:txBody>
      </p:sp>
      <p:sp>
        <p:nvSpPr>
          <p:cNvPr id="28" name="Rectangle 27"/>
          <p:cNvSpPr/>
          <p:nvPr/>
        </p:nvSpPr>
        <p:spPr>
          <a:xfrm>
            <a:off x="0" y="990600"/>
            <a:ext cx="9144000" cy="76200"/>
          </a:xfrm>
          <a:prstGeom prst="rect">
            <a:avLst/>
          </a:prstGeom>
          <a:solidFill>
            <a:srgbClr val="FFCC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7" name="Picture 2" descr="http://www.tioh.hqda.pentagon.mil/ImageProxy.ashx?n=1&amp;t=original&amp;id=516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440738" y="42863"/>
            <a:ext cx="660400" cy="914400"/>
          </a:xfrm>
          <a:prstGeom prst="rect">
            <a:avLst/>
          </a:prstGeom>
          <a:noFill/>
          <a:ln w="9525">
            <a:noFill/>
            <a:miter lim="800000"/>
            <a:headEnd/>
            <a:tailEnd/>
          </a:ln>
        </p:spPr>
      </p:pic>
      <p:pic>
        <p:nvPicPr>
          <p:cNvPr id="2058" name="Picture 3" descr="C:\Users\BorgerdingTB\AppData\Local\Microsoft\Windows\Temporary Internet Files\Content.Outlook\B8021UZJ\Nice Army of One.jpg"/>
          <p:cNvPicPr>
            <a:picLocks noChangeAspect="1" noChangeArrowheads="1"/>
          </p:cNvPicPr>
          <p:nvPr/>
        </p:nvPicPr>
        <p:blipFill>
          <a:blip r:embed="rId9" cstate="print">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
        <p:nvSpPr>
          <p:cNvPr id="2059" name="Title Placeholder 1"/>
          <p:cNvSpPr>
            <a:spLocks noGrp="1"/>
          </p:cNvSpPr>
          <p:nvPr>
            <p:ph type="title"/>
          </p:nvPr>
        </p:nvSpPr>
        <p:spPr bwMode="auto">
          <a:xfrm>
            <a:off x="723900" y="93663"/>
            <a:ext cx="7696200" cy="822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cxnSp>
        <p:nvCxnSpPr>
          <p:cNvPr id="34" name="Straight Connector 33"/>
          <p:cNvCxnSpPr/>
          <p:nvPr/>
        </p:nvCxnSpPr>
        <p:spPr>
          <a:xfrm>
            <a:off x="0" y="10668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55" name="Text Placeholder 2"/>
          <p:cNvSpPr>
            <a:spLocks noGrp="1"/>
          </p:cNvSpPr>
          <p:nvPr>
            <p:ph type="body" idx="1"/>
          </p:nvPr>
        </p:nvSpPr>
        <p:spPr bwMode="auto">
          <a:xfrm>
            <a:off x="152400" y="1219200"/>
            <a:ext cx="88392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Tree>
  </p:cSld>
  <p:clrMap bg1="lt1" tx1="dk1" bg2="lt2" tx2="dk2" accent1="accent1" accent2="accent2" accent3="accent3" accent4="accent4" accent5="accent5" accent6="accent6" hlink="hlink" folHlink="folHlink"/>
  <p:sldLayoutIdLst>
    <p:sldLayoutId id="2147483829" r:id="rId1"/>
    <p:sldLayoutId id="2147483822"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282575" indent="-282575" algn="l" rtl="0" eaLnBrk="0" fontAlgn="base" hangingPunct="0">
        <a:spcBef>
          <a:spcPts val="600"/>
        </a:spcBef>
        <a:spcAft>
          <a:spcPct val="0"/>
        </a:spcAft>
        <a:buFont typeface="Wingdings" pitchFamily="2" charset="2"/>
        <a:buChar char="Ø"/>
        <a:defRPr sz="2600" kern="1200">
          <a:solidFill>
            <a:schemeClr val="tx1"/>
          </a:solidFill>
          <a:latin typeface="Arial" pitchFamily="34" charset="0"/>
          <a:ea typeface="+mn-ea"/>
          <a:cs typeface="Arial" pitchFamily="34" charset="0"/>
        </a:defRPr>
      </a:lvl1pPr>
      <a:lvl2pPr marL="457200" indent="-173038" algn="l" rtl="0" eaLnBrk="0" fontAlgn="base" hangingPunct="0">
        <a:spcBef>
          <a:spcPts val="6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685800" indent="-171450"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854075" indent="-166688" algn="l" rtl="0" eaLnBrk="0" fontAlgn="base" hangingPunct="0">
        <a:spcBef>
          <a:spcPts val="600"/>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914400" indent="-171450" algn="l" rtl="0" eaLnBrk="0" fontAlgn="base" hangingPunct="0">
        <a:spcBef>
          <a:spcPct val="20000"/>
        </a:spcBef>
        <a:spcAft>
          <a:spcPct val="0"/>
        </a:spcAft>
        <a:buFont typeface="Arial" charset="0"/>
        <a:buChar char="»"/>
        <a:defRPr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a:p>
            <a:pPr lvl="3"/>
            <a:endParaRPr lang="en-US" dirty="0" smtClean="0"/>
          </a:p>
          <a:p>
            <a:pPr lvl="2"/>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E9A83-A0E5-43AF-9896-7C9230BAE1BF}" type="datetimeFigureOut">
              <a:rPr lang="en-US" smtClean="0"/>
              <a:pPr/>
              <a:t>8/21/2020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1080C-A2CB-489F-96AA-D8D06A68D6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Lst>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600"/>
        </a:spcBef>
        <a:buFont typeface="Wingdings" pitchFamily="2" charset="2"/>
        <a:buChar char="Ø"/>
        <a:defRPr sz="2600" kern="1200">
          <a:solidFill>
            <a:schemeClr val="tx1"/>
          </a:solidFill>
          <a:latin typeface="Arial" pitchFamily="34" charset="0"/>
          <a:ea typeface="+mn-ea"/>
          <a:cs typeface="Arial" pitchFamily="34" charset="0"/>
        </a:defRPr>
      </a:lvl1pPr>
      <a:lvl2pPr marL="514350" indent="-174625" algn="l" defTabSz="914400" rtl="0" eaLnBrk="1" latinLnBrk="0" hangingPunct="1">
        <a:spcBef>
          <a:spcPts val="600"/>
        </a:spcBef>
        <a:buFont typeface="Arial" pitchFamily="34" charset="0"/>
        <a:buChar char="•"/>
        <a:defRPr sz="2400" kern="1200">
          <a:solidFill>
            <a:schemeClr val="tx1"/>
          </a:solidFill>
          <a:latin typeface="Arial" pitchFamily="34" charset="0"/>
          <a:ea typeface="+mn-ea"/>
          <a:cs typeface="Arial" pitchFamily="34" charset="0"/>
        </a:defRPr>
      </a:lvl2pPr>
      <a:lvl3pPr marL="739775" indent="-225425" algn="l" defTabSz="914400" rtl="0" eaLnBrk="1" latinLnBrk="0" hangingPunct="1">
        <a:spcBef>
          <a:spcPts val="600"/>
        </a:spcBef>
        <a:buFont typeface="Arial" pitchFamily="34" charset="0"/>
        <a:buChar char="–"/>
        <a:defRPr sz="2000" kern="1200">
          <a:solidFill>
            <a:schemeClr val="tx1"/>
          </a:solidFill>
          <a:latin typeface="Arial" pitchFamily="34" charset="0"/>
          <a:ea typeface="+mn-ea"/>
          <a:cs typeface="Arial" pitchFamily="34" charset="0"/>
        </a:defRPr>
      </a:lvl3pPr>
      <a:lvl4pPr marL="914400" indent="-174625"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5.bin"/><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oleObject7.bin"/><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Gregory.r.Bucci.mil@mail.mil" TargetMode="External"/><Relationship Id="rId2" Type="http://schemas.openxmlformats.org/officeDocument/2006/relationships/hyperlink" Target="mailto:Donovan.h.lea.ctr@mail.mi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Autofit/>
          </a:bodyPr>
          <a:lstStyle/>
          <a:p>
            <a:r>
              <a:rPr lang="en-US" dirty="0" smtClean="0"/>
              <a:t> Academic Year 2020-2021 </a:t>
            </a:r>
            <a:br>
              <a:rPr lang="en-US" dirty="0" smtClean="0"/>
            </a:br>
            <a:r>
              <a:rPr lang="en-US" dirty="0" smtClean="0"/>
              <a:t>Minuteman Brief</a:t>
            </a:r>
            <a:endParaRPr lang="en-US" dirty="0"/>
          </a:p>
        </p:txBody>
      </p:sp>
      <p:sp>
        <p:nvSpPr>
          <p:cNvPr id="4" name="Text Placeholder 3"/>
          <p:cNvSpPr>
            <a:spLocks noGrp="1"/>
          </p:cNvSpPr>
          <p:nvPr>
            <p:ph type="body" sz="quarter" idx="10"/>
          </p:nvPr>
        </p:nvSpPr>
        <p:spPr>
          <a:xfrm>
            <a:off x="1371600" y="4419600"/>
            <a:ext cx="6400800" cy="1219200"/>
          </a:xfrm>
        </p:spPr>
        <p:txBody>
          <a:bodyPr/>
          <a:lstStyle/>
          <a:p>
            <a:pPr>
              <a:spcBef>
                <a:spcPct val="0"/>
              </a:spcBef>
            </a:pPr>
            <a:r>
              <a:rPr lang="en-US" altLang="en-US" b="1" dirty="0" smtClean="0"/>
              <a:t>Mr. Donovan Lea </a:t>
            </a:r>
            <a:r>
              <a:rPr lang="en-US" altLang="en-US" b="1" dirty="0"/>
              <a:t>and CPT </a:t>
            </a:r>
            <a:r>
              <a:rPr lang="en-US" altLang="en-US" b="1" dirty="0" smtClean="0"/>
              <a:t>Greg Bucci</a:t>
            </a:r>
            <a:endParaRPr lang="en-US" altLang="en-US" b="1" dirty="0"/>
          </a:p>
          <a:p>
            <a:pPr>
              <a:spcBef>
                <a:spcPct val="0"/>
              </a:spcBef>
            </a:pPr>
            <a:r>
              <a:rPr lang="en-US" altLang="en-US" b="1" dirty="0"/>
              <a:t>USACC </a:t>
            </a:r>
            <a:r>
              <a:rPr lang="en-US" altLang="en-US" b="1" dirty="0" smtClean="0"/>
              <a:t>RMID GRFD POC</a:t>
            </a:r>
            <a:endParaRPr lang="en-US" alt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0" y="1219200"/>
            <a:ext cx="9113520" cy="5791200"/>
          </a:xfrm>
          <a:ln>
            <a:noFill/>
          </a:ln>
        </p:spPr>
        <p:txBody>
          <a:bodyPr/>
          <a:lstStyle/>
          <a:p>
            <a:r>
              <a:rPr lang="en-US" sz="2400" b="1" u="sng" dirty="0" smtClean="0"/>
              <a:t>ARNG</a:t>
            </a:r>
            <a:r>
              <a:rPr lang="en-US" sz="2400" dirty="0" smtClean="0"/>
              <a:t> - The Adjutant Generals (</a:t>
            </a:r>
            <a:r>
              <a:rPr lang="en-US" sz="2400" b="1" dirty="0" smtClean="0"/>
              <a:t>TAG</a:t>
            </a:r>
            <a:r>
              <a:rPr lang="en-US" sz="2400" dirty="0" smtClean="0"/>
              <a:t>)</a:t>
            </a:r>
          </a:p>
          <a:p>
            <a:pPr lvl="1"/>
            <a:r>
              <a:rPr lang="en-US" sz="2400" dirty="0" smtClean="0"/>
              <a:t>8 nominations</a:t>
            </a:r>
            <a:r>
              <a:rPr lang="en-US" altLang="en-US" sz="2400" dirty="0" smtClean="0"/>
              <a:t> </a:t>
            </a:r>
            <a:r>
              <a:rPr lang="en-US" altLang="en-US" sz="2400" dirty="0"/>
              <a:t>per </a:t>
            </a:r>
            <a:r>
              <a:rPr lang="en-US" altLang="en-US" sz="2400" dirty="0" smtClean="0"/>
              <a:t>TAG (432 total nominations for ARNG)</a:t>
            </a:r>
          </a:p>
          <a:p>
            <a:pPr marL="227012" lvl="1" indent="0">
              <a:buNone/>
            </a:pPr>
            <a:r>
              <a:rPr lang="en-US" altLang="en-US" sz="2400" dirty="0"/>
              <a:t> </a:t>
            </a:r>
            <a:r>
              <a:rPr lang="en-US" altLang="en-US" sz="2400" dirty="0" smtClean="0"/>
              <a:t>	-2 </a:t>
            </a:r>
            <a:r>
              <a:rPr lang="en-US" altLang="en-US" sz="2400" dirty="0"/>
              <a:t>nominations for 4YR, 6 nominations for 3AD </a:t>
            </a:r>
          </a:p>
          <a:p>
            <a:pPr marL="227012" lvl="1" indent="0">
              <a:buNone/>
            </a:pPr>
            <a:endParaRPr lang="en-US" sz="2400" dirty="0" smtClean="0"/>
          </a:p>
          <a:p>
            <a:pPr marL="227012" lvl="1" indent="0">
              <a:buNone/>
            </a:pPr>
            <a:endParaRPr lang="en-US" sz="2400" dirty="0" smtClean="0"/>
          </a:p>
          <a:p>
            <a:r>
              <a:rPr lang="en-US" sz="2400" b="1" u="sng" dirty="0"/>
              <a:t>ARNG or USAR </a:t>
            </a:r>
            <a:r>
              <a:rPr lang="en-US" sz="2400" dirty="0"/>
              <a:t>- Civilian </a:t>
            </a:r>
            <a:r>
              <a:rPr lang="en-US" sz="2400" dirty="0" smtClean="0"/>
              <a:t>Aide </a:t>
            </a:r>
            <a:r>
              <a:rPr lang="en-US" sz="2400" dirty="0"/>
              <a:t>to the Secretary of the Army (</a:t>
            </a:r>
            <a:r>
              <a:rPr lang="en-US" sz="2400" b="1" dirty="0"/>
              <a:t>CASA</a:t>
            </a:r>
            <a:r>
              <a:rPr lang="en-US" sz="2400" dirty="0" smtClean="0"/>
              <a:t>)</a:t>
            </a:r>
          </a:p>
          <a:p>
            <a:pPr lvl="1"/>
            <a:r>
              <a:rPr lang="en-US" sz="2400" dirty="0"/>
              <a:t>4 </a:t>
            </a:r>
            <a:r>
              <a:rPr lang="en-US" sz="2400" dirty="0" smtClean="0"/>
              <a:t>nominations per CASA (currently 436 total nominations) </a:t>
            </a:r>
          </a:p>
          <a:p>
            <a:pPr marL="227012" lvl="1" indent="0">
              <a:buNone/>
            </a:pPr>
            <a:r>
              <a:rPr lang="en-US" sz="2400" dirty="0" smtClean="0"/>
              <a:t>	-1</a:t>
            </a:r>
            <a:r>
              <a:rPr lang="en-US" altLang="en-US" sz="2400" dirty="0" smtClean="0"/>
              <a:t> </a:t>
            </a:r>
            <a:r>
              <a:rPr lang="en-US" altLang="en-US" sz="2400" dirty="0"/>
              <a:t>nomination for 4YR and 3 nominations for </a:t>
            </a:r>
            <a:r>
              <a:rPr lang="en-US" altLang="en-US" sz="2400" dirty="0" smtClean="0"/>
              <a:t>3AD</a:t>
            </a:r>
            <a:endParaRPr lang="en-US" sz="2400" dirty="0" smtClean="0"/>
          </a:p>
          <a:p>
            <a:pPr marL="0" indent="0">
              <a:buNone/>
            </a:pPr>
            <a:endParaRPr lang="en-US" sz="1050" dirty="0"/>
          </a:p>
        </p:txBody>
      </p:sp>
      <p:sp>
        <p:nvSpPr>
          <p:cNvPr id="4" name="TextBox 3"/>
          <p:cNvSpPr txBox="1"/>
          <p:nvPr/>
        </p:nvSpPr>
        <p:spPr>
          <a:xfrm>
            <a:off x="638288" y="253425"/>
            <a:ext cx="7896112" cy="584775"/>
          </a:xfrm>
          <a:prstGeom prst="rect">
            <a:avLst/>
          </a:prstGeom>
          <a:noFill/>
        </p:spPr>
        <p:txBody>
          <a:bodyPr wrap="square" rtlCol="0">
            <a:spAutoFit/>
          </a:bodyPr>
          <a:lstStyle/>
          <a:p>
            <a:pPr algn="ctr"/>
            <a:r>
              <a:rPr lang="en-US" sz="3200" b="1" dirty="0" smtClean="0"/>
              <a:t>Nomination Allocations</a:t>
            </a:r>
          </a:p>
        </p:txBody>
      </p:sp>
    </p:spTree>
    <p:extLst>
      <p:ext uri="{BB962C8B-B14F-4D97-AF65-F5344CB8AC3E}">
        <p14:creationId xmlns:p14="http://schemas.microsoft.com/office/powerpoint/2010/main" val="407936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0" y="1219200"/>
            <a:ext cx="9113520" cy="5791200"/>
          </a:xfrm>
          <a:ln>
            <a:noFill/>
          </a:ln>
        </p:spPr>
        <p:txBody>
          <a:bodyPr/>
          <a:lstStyle/>
          <a:p>
            <a:r>
              <a:rPr lang="en-US" sz="2400" b="1" u="sng" dirty="0" smtClean="0"/>
              <a:t>USAR</a:t>
            </a:r>
            <a:r>
              <a:rPr lang="en-US" sz="2400" dirty="0" smtClean="0"/>
              <a:t> - Major Subordinate Commander (</a:t>
            </a:r>
            <a:r>
              <a:rPr lang="en-US" sz="2400" b="1" dirty="0" smtClean="0"/>
              <a:t>MSC</a:t>
            </a:r>
            <a:r>
              <a:rPr lang="en-US" sz="2400" dirty="0" smtClean="0"/>
              <a:t>)</a:t>
            </a:r>
          </a:p>
          <a:p>
            <a:pPr lvl="1"/>
            <a:r>
              <a:rPr lang="en-US" altLang="en-US" sz="2400" dirty="0"/>
              <a:t>6 </a:t>
            </a:r>
            <a:r>
              <a:rPr lang="en-US" altLang="en-US" sz="2400" dirty="0" smtClean="0"/>
              <a:t>nominations per </a:t>
            </a:r>
            <a:r>
              <a:rPr lang="en-US" altLang="en-US" sz="2400" dirty="0"/>
              <a:t>MSC (</a:t>
            </a:r>
            <a:r>
              <a:rPr lang="en-US" altLang="en-US" sz="2400" dirty="0" smtClean="0"/>
              <a:t>180 total nominations for USAR)</a:t>
            </a:r>
          </a:p>
          <a:p>
            <a:pPr marL="227012" lvl="1" indent="0">
              <a:buNone/>
            </a:pPr>
            <a:r>
              <a:rPr lang="en-US" altLang="en-US" sz="2400" dirty="0"/>
              <a:t>	</a:t>
            </a:r>
            <a:r>
              <a:rPr lang="en-US" altLang="en-US" sz="2400" dirty="0" smtClean="0"/>
              <a:t>-2 </a:t>
            </a:r>
            <a:r>
              <a:rPr lang="en-US" altLang="en-US" sz="2400" dirty="0"/>
              <a:t>nominations for 4YR, 4 nominations for 3AD </a:t>
            </a:r>
            <a:endParaRPr lang="en-US" sz="2400" dirty="0" smtClean="0"/>
          </a:p>
          <a:p>
            <a:pPr marL="0" indent="0">
              <a:buNone/>
            </a:pPr>
            <a:endParaRPr lang="en-US" sz="2400" dirty="0" smtClean="0"/>
          </a:p>
          <a:p>
            <a:pPr marL="0" indent="0">
              <a:buNone/>
            </a:pPr>
            <a:endParaRPr lang="en-US" sz="2400" dirty="0" smtClean="0"/>
          </a:p>
          <a:p>
            <a:r>
              <a:rPr lang="en-US" sz="2400" b="1" u="sng" dirty="0" smtClean="0"/>
              <a:t>USAR</a:t>
            </a:r>
            <a:r>
              <a:rPr lang="en-US" sz="2400" dirty="0" smtClean="0"/>
              <a:t> - Army Reserve Ambassadors (</a:t>
            </a:r>
            <a:r>
              <a:rPr lang="en-US" sz="2400" b="1" dirty="0" smtClean="0"/>
              <a:t>ARA</a:t>
            </a:r>
            <a:r>
              <a:rPr lang="en-US" sz="2400" dirty="0" smtClean="0"/>
              <a:t>)</a:t>
            </a:r>
          </a:p>
          <a:p>
            <a:pPr lvl="1"/>
            <a:r>
              <a:rPr lang="en-US" sz="2400" dirty="0"/>
              <a:t>4 </a:t>
            </a:r>
            <a:r>
              <a:rPr lang="en-US" sz="2400" dirty="0" smtClean="0"/>
              <a:t>nominations per ARA (456 total nominations for USAR)</a:t>
            </a:r>
          </a:p>
          <a:p>
            <a:pPr marL="227012" lvl="1" indent="0">
              <a:buNone/>
            </a:pPr>
            <a:r>
              <a:rPr lang="en-US" sz="2400" dirty="0"/>
              <a:t>	</a:t>
            </a:r>
            <a:r>
              <a:rPr lang="en-US" sz="2400" dirty="0" smtClean="0"/>
              <a:t>-1</a:t>
            </a:r>
            <a:r>
              <a:rPr lang="en-US" altLang="en-US" sz="2400" dirty="0" smtClean="0"/>
              <a:t> </a:t>
            </a:r>
            <a:r>
              <a:rPr lang="en-US" altLang="en-US" sz="2400" dirty="0"/>
              <a:t>nomination for 4YR and 3 nominations for </a:t>
            </a:r>
            <a:r>
              <a:rPr lang="en-US" altLang="en-US" sz="2400" dirty="0" smtClean="0"/>
              <a:t>3AD</a:t>
            </a:r>
            <a:endParaRPr lang="en-US" altLang="en-US" sz="2400" dirty="0"/>
          </a:p>
        </p:txBody>
      </p:sp>
      <p:sp>
        <p:nvSpPr>
          <p:cNvPr id="4" name="TextBox 3"/>
          <p:cNvSpPr txBox="1"/>
          <p:nvPr/>
        </p:nvSpPr>
        <p:spPr>
          <a:xfrm>
            <a:off x="638288" y="253425"/>
            <a:ext cx="7896112" cy="584775"/>
          </a:xfrm>
          <a:prstGeom prst="rect">
            <a:avLst/>
          </a:prstGeom>
          <a:noFill/>
        </p:spPr>
        <p:txBody>
          <a:bodyPr wrap="square" rtlCol="0">
            <a:spAutoFit/>
          </a:bodyPr>
          <a:lstStyle/>
          <a:p>
            <a:pPr algn="ctr"/>
            <a:r>
              <a:rPr lang="en-US" sz="3200" b="1" dirty="0" smtClean="0"/>
              <a:t>Nomination Allocations</a:t>
            </a:r>
          </a:p>
        </p:txBody>
      </p:sp>
    </p:spTree>
    <p:extLst>
      <p:ext uri="{BB962C8B-B14F-4D97-AF65-F5344CB8AC3E}">
        <p14:creationId xmlns:p14="http://schemas.microsoft.com/office/powerpoint/2010/main" val="1645796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Transferring Allocations</a:t>
            </a:r>
            <a:endParaRPr lang="en-US" dirty="0"/>
          </a:p>
        </p:txBody>
      </p:sp>
      <p:sp>
        <p:nvSpPr>
          <p:cNvPr id="6" name="Text Placeholder 5"/>
          <p:cNvSpPr>
            <a:spLocks noGrp="1"/>
          </p:cNvSpPr>
          <p:nvPr>
            <p:ph type="body" sz="quarter" idx="10"/>
          </p:nvPr>
        </p:nvSpPr>
        <p:spPr>
          <a:xfrm>
            <a:off x="76200" y="1219200"/>
            <a:ext cx="8991600" cy="5334000"/>
          </a:xfrm>
        </p:spPr>
        <p:txBody>
          <a:bodyPr/>
          <a:lstStyle/>
          <a:p>
            <a:r>
              <a:rPr lang="en-US" sz="2400" dirty="0" smtClean="0"/>
              <a:t>TAGs may transfer to other TAGs prior to </a:t>
            </a:r>
            <a:r>
              <a:rPr lang="en-US" sz="2400" dirty="0"/>
              <a:t>01SEP20 </a:t>
            </a:r>
            <a:r>
              <a:rPr lang="en-US" sz="2400" dirty="0" smtClean="0"/>
              <a:t>deadline with </a:t>
            </a:r>
            <a:r>
              <a:rPr lang="en-US" sz="2400" dirty="0"/>
              <a:t>prior approval from the USACC </a:t>
            </a:r>
            <a:r>
              <a:rPr lang="en-US" sz="2400" dirty="0" smtClean="0"/>
              <a:t>RMID</a:t>
            </a:r>
          </a:p>
          <a:p>
            <a:pPr marL="0" indent="0">
              <a:buNone/>
            </a:pPr>
            <a:endParaRPr lang="en-US" sz="2400" dirty="0" smtClean="0"/>
          </a:p>
          <a:p>
            <a:r>
              <a:rPr lang="en-US" sz="2400" dirty="0" smtClean="0"/>
              <a:t>MSCs may transfer to other MSCs prior to 01SEP20 deadline with </a:t>
            </a:r>
            <a:r>
              <a:rPr lang="en-US" sz="2400" dirty="0"/>
              <a:t>prior approval from the USACC </a:t>
            </a:r>
            <a:r>
              <a:rPr lang="en-US" sz="2400" dirty="0" smtClean="0"/>
              <a:t>RMID</a:t>
            </a:r>
          </a:p>
          <a:p>
            <a:pPr marL="0" indent="0">
              <a:buNone/>
            </a:pPr>
            <a:endParaRPr lang="en-US" sz="2400" dirty="0" smtClean="0"/>
          </a:p>
          <a:p>
            <a:r>
              <a:rPr lang="en-US" sz="2400" dirty="0" smtClean="0"/>
              <a:t>A memo is required to transfer</a:t>
            </a:r>
          </a:p>
          <a:p>
            <a:pPr lvl="1"/>
            <a:r>
              <a:rPr lang="en-US" dirty="0" smtClean="0"/>
              <a:t>Example: if a TAG is transferring to another TAG, the memo should state total allocations transferring with lengths of scholarships</a:t>
            </a:r>
          </a:p>
        </p:txBody>
      </p:sp>
    </p:spTree>
    <p:extLst>
      <p:ext uri="{BB962C8B-B14F-4D97-AF65-F5344CB8AC3E}">
        <p14:creationId xmlns:p14="http://schemas.microsoft.com/office/powerpoint/2010/main" val="3063414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Transferring Allocations</a:t>
            </a:r>
            <a:endParaRPr lang="en-US" dirty="0"/>
          </a:p>
        </p:txBody>
      </p:sp>
      <p:sp>
        <p:nvSpPr>
          <p:cNvPr id="6" name="Text Placeholder 5"/>
          <p:cNvSpPr>
            <a:spLocks noGrp="1"/>
          </p:cNvSpPr>
          <p:nvPr>
            <p:ph type="body" sz="quarter" idx="10"/>
          </p:nvPr>
        </p:nvSpPr>
        <p:spPr>
          <a:xfrm>
            <a:off x="76200" y="1219200"/>
            <a:ext cx="8991600" cy="5334000"/>
          </a:xfrm>
        </p:spPr>
        <p:txBody>
          <a:bodyPr/>
          <a:lstStyle/>
          <a:p>
            <a:r>
              <a:rPr lang="en-US" sz="2400" dirty="0" smtClean="0"/>
              <a:t>State </a:t>
            </a:r>
            <a:r>
              <a:rPr lang="en-US" sz="2400" dirty="0"/>
              <a:t>TAGs </a:t>
            </a:r>
            <a:r>
              <a:rPr lang="en-US" sz="2400" dirty="0" smtClean="0"/>
              <a:t>and MSCs that transfer their </a:t>
            </a:r>
            <a:r>
              <a:rPr lang="en-US" sz="2400" dirty="0"/>
              <a:t>allocations to another command will not receive replacement </a:t>
            </a:r>
            <a:r>
              <a:rPr lang="en-US" sz="2400" dirty="0" smtClean="0"/>
              <a:t>allocations</a:t>
            </a:r>
          </a:p>
          <a:p>
            <a:pPr marL="0" indent="0">
              <a:buNone/>
            </a:pPr>
            <a:endParaRPr lang="en-US" sz="2400" dirty="0" smtClean="0"/>
          </a:p>
          <a:p>
            <a:r>
              <a:rPr lang="en-US" sz="2400" dirty="0"/>
              <a:t>CASAs </a:t>
            </a:r>
            <a:r>
              <a:rPr lang="en-US" sz="2400" dirty="0" smtClean="0"/>
              <a:t>and ARAs may </a:t>
            </a:r>
            <a:r>
              <a:rPr lang="en-US" sz="2400" dirty="0"/>
              <a:t>not </a:t>
            </a:r>
            <a:r>
              <a:rPr lang="en-US" sz="2400" dirty="0" smtClean="0"/>
              <a:t>transfer allocations </a:t>
            </a:r>
          </a:p>
          <a:p>
            <a:pPr marL="0" indent="0">
              <a:buNone/>
            </a:pPr>
            <a:endParaRPr lang="en-US" sz="2400" dirty="0" smtClean="0"/>
          </a:p>
          <a:p>
            <a:r>
              <a:rPr lang="en-US" sz="2400" dirty="0" smtClean="0"/>
              <a:t>Transferring between TAGs and MSCs are discouraged</a:t>
            </a:r>
            <a:endParaRPr lang="en-US" sz="2400" dirty="0"/>
          </a:p>
        </p:txBody>
      </p:sp>
    </p:spTree>
    <p:extLst>
      <p:ext uri="{BB962C8B-B14F-4D97-AF65-F5344CB8AC3E}">
        <p14:creationId xmlns:p14="http://schemas.microsoft.com/office/powerpoint/2010/main" val="1594613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Requirements</a:t>
            </a:r>
            <a:endParaRPr lang="en-US" dirty="0"/>
          </a:p>
        </p:txBody>
      </p:sp>
      <p:sp>
        <p:nvSpPr>
          <p:cNvPr id="3" name="Text Placeholder 2"/>
          <p:cNvSpPr>
            <a:spLocks noGrp="1"/>
          </p:cNvSpPr>
          <p:nvPr>
            <p:ph sz="half" idx="1"/>
          </p:nvPr>
        </p:nvSpPr>
        <p:spPr/>
        <p:txBody>
          <a:bodyPr/>
          <a:lstStyle/>
          <a:p>
            <a:r>
              <a:rPr lang="en-US" sz="2200" dirty="0" smtClean="0"/>
              <a:t>Currently in ARNG/USAR or eligible to enlist</a:t>
            </a:r>
          </a:p>
          <a:p>
            <a:r>
              <a:rPr lang="en-US" sz="2200" dirty="0" smtClean="0"/>
              <a:t>U.S. Citizen</a:t>
            </a:r>
          </a:p>
          <a:p>
            <a:r>
              <a:rPr lang="en-US" altLang="en-US" sz="2200" dirty="0">
                <a:solidFill>
                  <a:srgbClr val="000000"/>
                </a:solidFill>
              </a:rPr>
              <a:t>Between the ages of </a:t>
            </a:r>
            <a:r>
              <a:rPr lang="en-US" altLang="en-US" sz="2200" dirty="0" smtClean="0">
                <a:solidFill>
                  <a:srgbClr val="000000"/>
                </a:solidFill>
              </a:rPr>
              <a:t>17-26</a:t>
            </a:r>
            <a:endParaRPr lang="en-US" sz="2200" dirty="0" smtClean="0"/>
          </a:p>
          <a:p>
            <a:r>
              <a:rPr lang="en-US" sz="2200" dirty="0" smtClean="0"/>
              <a:t>Valid MEPS Chapter 2 Physical for enlistment </a:t>
            </a:r>
            <a:endParaRPr lang="en-US" sz="2200" dirty="0"/>
          </a:p>
          <a:p>
            <a:r>
              <a:rPr lang="en-US" sz="2200" dirty="0" err="1" smtClean="0"/>
              <a:t>DoDMERB</a:t>
            </a:r>
            <a:r>
              <a:rPr lang="en-US" sz="2200" dirty="0" smtClean="0"/>
              <a:t> Physical for ROTC “scheduled” for scholarship offer and completed </a:t>
            </a:r>
            <a:r>
              <a:rPr lang="en-US" sz="2200" dirty="0" err="1" smtClean="0"/>
              <a:t>DoDMERB</a:t>
            </a:r>
            <a:r>
              <a:rPr lang="en-US" sz="2200" dirty="0" smtClean="0"/>
              <a:t> to contract with ROTC</a:t>
            </a:r>
          </a:p>
          <a:p>
            <a:r>
              <a:rPr lang="en-US" sz="2200" dirty="0" smtClean="0"/>
              <a:t>Pass a APFT to contract</a:t>
            </a:r>
          </a:p>
          <a:p>
            <a:r>
              <a:rPr lang="en-US" sz="2200" dirty="0" smtClean="0"/>
              <a:t>Be in compliance with AR 600-9 Body composition standards</a:t>
            </a:r>
          </a:p>
        </p:txBody>
      </p:sp>
      <p:sp>
        <p:nvSpPr>
          <p:cNvPr id="4" name="Content Placeholder 3"/>
          <p:cNvSpPr>
            <a:spLocks noGrp="1"/>
          </p:cNvSpPr>
          <p:nvPr>
            <p:ph sz="half" idx="10"/>
          </p:nvPr>
        </p:nvSpPr>
        <p:spPr/>
        <p:txBody>
          <a:bodyPr/>
          <a:lstStyle/>
          <a:p>
            <a:r>
              <a:rPr lang="en-US" sz="2200" dirty="0"/>
              <a:t>Official </a:t>
            </a:r>
            <a:r>
              <a:rPr lang="en-US" sz="2200" dirty="0" smtClean="0"/>
              <a:t>College / University acceptance letter</a:t>
            </a:r>
            <a:endParaRPr lang="en-US" altLang="en-US" sz="2200" dirty="0" smtClean="0">
              <a:solidFill>
                <a:prstClr val="black"/>
              </a:solidFill>
            </a:endParaRPr>
          </a:p>
          <a:p>
            <a:r>
              <a:rPr lang="en-US" altLang="en-US" sz="2200" dirty="0" smtClean="0">
                <a:solidFill>
                  <a:prstClr val="black"/>
                </a:solidFill>
              </a:rPr>
              <a:t>4YR </a:t>
            </a:r>
            <a:r>
              <a:rPr lang="en-US" altLang="en-US" sz="2200" dirty="0">
                <a:solidFill>
                  <a:prstClr val="black"/>
                </a:solidFill>
              </a:rPr>
              <a:t>and 3AD </a:t>
            </a:r>
            <a:r>
              <a:rPr lang="en-US" altLang="en-US" sz="2200" dirty="0" smtClean="0">
                <a:solidFill>
                  <a:prstClr val="black"/>
                </a:solidFill>
              </a:rPr>
              <a:t>Scholarship </a:t>
            </a:r>
            <a:r>
              <a:rPr lang="en-US" altLang="en-US" sz="2200" dirty="0">
                <a:solidFill>
                  <a:prstClr val="black"/>
                </a:solidFill>
              </a:rPr>
              <a:t>applicants require: 2.5 High School GPA, </a:t>
            </a:r>
            <a:r>
              <a:rPr lang="en-US" sz="2200" dirty="0"/>
              <a:t>1000 SAT or 19 </a:t>
            </a:r>
            <a:r>
              <a:rPr lang="en-US" sz="2200" dirty="0" smtClean="0"/>
              <a:t>ACT</a:t>
            </a:r>
          </a:p>
          <a:p>
            <a:r>
              <a:rPr lang="en-US" sz="2200" dirty="0" smtClean="0"/>
              <a:t>Once contracted maintain </a:t>
            </a:r>
            <a:r>
              <a:rPr lang="en-US" sz="2200" dirty="0"/>
              <a:t>2.0 </a:t>
            </a:r>
            <a:r>
              <a:rPr lang="en-US" sz="2200" dirty="0" smtClean="0"/>
              <a:t>College GPA  </a:t>
            </a:r>
            <a:endParaRPr lang="en-US" sz="2200" dirty="0"/>
          </a:p>
          <a:p>
            <a:r>
              <a:rPr lang="en-US" sz="2200" dirty="0" smtClean="0"/>
              <a:t>Participate </a:t>
            </a:r>
            <a:r>
              <a:rPr lang="en-US" sz="2200" dirty="0"/>
              <a:t>in Simultaneous Membership Program (SMP</a:t>
            </a:r>
            <a:r>
              <a:rPr lang="en-US" sz="2200" dirty="0" smtClean="0"/>
              <a:t>)</a:t>
            </a:r>
            <a:endParaRPr lang="en-US" sz="2200" dirty="0"/>
          </a:p>
          <a:p>
            <a:r>
              <a:rPr lang="en-US" altLang="en-US" sz="2200" dirty="0">
                <a:solidFill>
                  <a:srgbClr val="000000"/>
                </a:solidFill>
              </a:rPr>
              <a:t>Once </a:t>
            </a:r>
            <a:r>
              <a:rPr lang="en-US" altLang="en-US" sz="2200" dirty="0" smtClean="0">
                <a:solidFill>
                  <a:srgbClr val="000000"/>
                </a:solidFill>
              </a:rPr>
              <a:t>commissioned, 8x year service obligation actively </a:t>
            </a:r>
            <a:r>
              <a:rPr lang="en-US" altLang="en-US" sz="2200" dirty="0">
                <a:solidFill>
                  <a:srgbClr val="000000"/>
                </a:solidFill>
              </a:rPr>
              <a:t>drilling </a:t>
            </a:r>
            <a:r>
              <a:rPr lang="en-US" altLang="en-US" sz="2200" dirty="0" smtClean="0">
                <a:solidFill>
                  <a:srgbClr val="000000"/>
                </a:solidFill>
              </a:rPr>
              <a:t>in designated component</a:t>
            </a:r>
            <a:endParaRPr lang="en-US" dirty="0"/>
          </a:p>
        </p:txBody>
      </p:sp>
    </p:spTree>
    <p:extLst>
      <p:ext uri="{BB962C8B-B14F-4D97-AF65-F5344CB8AC3E}">
        <p14:creationId xmlns:p14="http://schemas.microsoft.com/office/powerpoint/2010/main" val="2177394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181660"/>
            <a:ext cx="7619999" cy="646331"/>
          </a:xfrm>
        </p:spPr>
        <p:txBody>
          <a:bodyPr/>
          <a:lstStyle/>
          <a:p>
            <a:r>
              <a:rPr lang="en-US" dirty="0" smtClean="0"/>
              <a:t>Nomination Memos</a:t>
            </a:r>
            <a:endParaRPr lang="en-US" dirty="0"/>
          </a:p>
        </p:txBody>
      </p:sp>
      <p:sp>
        <p:nvSpPr>
          <p:cNvPr id="3" name="Text Placeholder 2"/>
          <p:cNvSpPr>
            <a:spLocks noGrp="1"/>
          </p:cNvSpPr>
          <p:nvPr>
            <p:ph type="body" sz="quarter" idx="10"/>
          </p:nvPr>
        </p:nvSpPr>
        <p:spPr>
          <a:xfrm>
            <a:off x="228600" y="1219200"/>
            <a:ext cx="8686800" cy="5334000"/>
          </a:xfrm>
        </p:spPr>
        <p:txBody>
          <a:bodyPr/>
          <a:lstStyle/>
          <a:p>
            <a:pPr lvl="0"/>
            <a:r>
              <a:rPr lang="en-US" sz="2400" b="1" dirty="0" smtClean="0"/>
              <a:t>Nomination Memo should contain:</a:t>
            </a:r>
          </a:p>
          <a:p>
            <a:pPr marL="744537" lvl="1" indent="-457200">
              <a:buFont typeface="+mj-lt"/>
              <a:buAutoNum type="arabicPeriod"/>
            </a:pPr>
            <a:r>
              <a:rPr lang="en-US" dirty="0"/>
              <a:t>Name of candidate </a:t>
            </a:r>
          </a:p>
          <a:p>
            <a:pPr marL="744537" lvl="1" indent="-457200">
              <a:buFont typeface="+mj-lt"/>
              <a:buAutoNum type="arabicPeriod"/>
            </a:pPr>
            <a:r>
              <a:rPr lang="en-US" dirty="0"/>
              <a:t>Name of institution </a:t>
            </a:r>
          </a:p>
          <a:p>
            <a:pPr marL="744537" lvl="1" indent="-457200">
              <a:buFont typeface="+mj-lt"/>
              <a:buAutoNum type="arabicPeriod"/>
            </a:pPr>
            <a:r>
              <a:rPr lang="en-US" dirty="0"/>
              <a:t>Length of </a:t>
            </a:r>
            <a:r>
              <a:rPr lang="en-US" dirty="0" smtClean="0"/>
              <a:t>scholarship</a:t>
            </a:r>
            <a:endParaRPr lang="en-US" dirty="0"/>
          </a:p>
          <a:p>
            <a:pPr marL="744537" lvl="1" indent="-457200">
              <a:buFont typeface="+mj-lt"/>
              <a:buAutoNum type="arabicPeriod"/>
            </a:pPr>
            <a:r>
              <a:rPr lang="en-US" dirty="0" smtClean="0"/>
              <a:t>Hand written or digitally signed </a:t>
            </a:r>
            <a:r>
              <a:rPr lang="en-US" dirty="0"/>
              <a:t>signature </a:t>
            </a:r>
            <a:r>
              <a:rPr lang="en-US" dirty="0" smtClean="0"/>
              <a:t>block</a:t>
            </a:r>
          </a:p>
          <a:p>
            <a:pPr marL="0" indent="0">
              <a:buNone/>
            </a:pPr>
            <a:endParaRPr lang="en-US" sz="2400" dirty="0" smtClean="0"/>
          </a:p>
          <a:p>
            <a:r>
              <a:rPr lang="en-US" sz="2400" dirty="0" smtClean="0"/>
              <a:t>All nominations should be submitted to Mr. Donovan Lea (ARNG) and CPT Greg Bucci (USAR) NLT two weeks prior to each deadline</a:t>
            </a:r>
          </a:p>
          <a:p>
            <a:r>
              <a:rPr lang="en-US" sz="2400" dirty="0" smtClean="0"/>
              <a:t>If multiple names are on one memo, please provide 1-3 above in memo</a:t>
            </a:r>
            <a:endParaRPr lang="en-US" sz="2400" dirty="0"/>
          </a:p>
        </p:txBody>
      </p:sp>
    </p:spTree>
    <p:extLst>
      <p:ext uri="{BB962C8B-B14F-4D97-AF65-F5344CB8AC3E}">
        <p14:creationId xmlns:p14="http://schemas.microsoft.com/office/powerpoint/2010/main" val="1162443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14256" y="1066800"/>
            <a:ext cx="5315487" cy="5713526"/>
          </a:xfrm>
          <a:prstGeom prst="rect">
            <a:avLst/>
          </a:prstGeom>
        </p:spPr>
      </p:pic>
      <p:sp>
        <p:nvSpPr>
          <p:cNvPr id="5" name="Title 1"/>
          <p:cNvSpPr>
            <a:spLocks noGrp="1"/>
          </p:cNvSpPr>
          <p:nvPr>
            <p:ph type="title"/>
          </p:nvPr>
        </p:nvSpPr>
        <p:spPr/>
        <p:txBody>
          <a:bodyPr/>
          <a:lstStyle/>
          <a:p>
            <a:r>
              <a:rPr lang="en-US" dirty="0" smtClean="0"/>
              <a:t>Nomination Example</a:t>
            </a:r>
            <a:endParaRPr lang="en-US" dirty="0"/>
          </a:p>
        </p:txBody>
      </p:sp>
      <p:sp>
        <p:nvSpPr>
          <p:cNvPr id="2" name="TextBox 1"/>
          <p:cNvSpPr txBox="1"/>
          <p:nvPr/>
        </p:nvSpPr>
        <p:spPr>
          <a:xfrm>
            <a:off x="228599" y="4952762"/>
            <a:ext cx="1946431" cy="1600438"/>
          </a:xfrm>
          <a:prstGeom prst="rect">
            <a:avLst/>
          </a:prstGeom>
          <a:noFill/>
        </p:spPr>
        <p:txBody>
          <a:bodyPr wrap="square" rtlCol="0">
            <a:spAutoFit/>
          </a:bodyPr>
          <a:lstStyle/>
          <a:p>
            <a:r>
              <a:rPr lang="en-US" sz="1400" dirty="0" smtClean="0"/>
              <a:t>Candidates </a:t>
            </a:r>
            <a:r>
              <a:rPr lang="en-US" sz="1400" dirty="0"/>
              <a:t>N</a:t>
            </a:r>
            <a:r>
              <a:rPr lang="en-US" sz="1400" dirty="0" smtClean="0"/>
              <a:t>ame</a:t>
            </a:r>
          </a:p>
          <a:p>
            <a:endParaRPr lang="en-US" sz="1400" dirty="0"/>
          </a:p>
          <a:p>
            <a:r>
              <a:rPr lang="en-US" sz="1400" dirty="0" smtClean="0"/>
              <a:t>Length of Scholarship</a:t>
            </a:r>
          </a:p>
          <a:p>
            <a:endParaRPr lang="en-US" sz="1400" dirty="0"/>
          </a:p>
          <a:p>
            <a:r>
              <a:rPr lang="en-US" sz="1400" dirty="0" smtClean="0"/>
              <a:t>College / University</a:t>
            </a:r>
          </a:p>
          <a:p>
            <a:endParaRPr lang="en-US" sz="1400" dirty="0"/>
          </a:p>
          <a:p>
            <a:r>
              <a:rPr lang="en-US" sz="1400" dirty="0" smtClean="0"/>
              <a:t>Signature Block</a:t>
            </a:r>
            <a:endParaRPr lang="en-US" sz="1400" dirty="0"/>
          </a:p>
        </p:txBody>
      </p:sp>
      <p:sp>
        <p:nvSpPr>
          <p:cNvPr id="26" name="Rectangle 25"/>
          <p:cNvSpPr/>
          <p:nvPr/>
        </p:nvSpPr>
        <p:spPr>
          <a:xfrm>
            <a:off x="84172" y="5018333"/>
            <a:ext cx="200181" cy="172616"/>
          </a:xfrm>
          <a:prstGeom prst="rect">
            <a:avLst/>
          </a:prstGeom>
          <a:solidFill>
            <a:schemeClr val="tx2">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27" name="Rectangle 26"/>
          <p:cNvSpPr/>
          <p:nvPr/>
        </p:nvSpPr>
        <p:spPr>
          <a:xfrm>
            <a:off x="84172" y="5447801"/>
            <a:ext cx="200181" cy="172616"/>
          </a:xfrm>
          <a:prstGeom prst="rect">
            <a:avLst/>
          </a:prstGeom>
          <a:solidFill>
            <a:srgbClr val="00B050">
              <a:alpha val="38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85909" y="5877269"/>
            <a:ext cx="200181" cy="172616"/>
          </a:xfrm>
          <a:prstGeom prst="rect">
            <a:avLst/>
          </a:prstGeom>
          <a:solidFill>
            <a:srgbClr val="FFFF00">
              <a:alpha val="38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84172" y="6306579"/>
            <a:ext cx="200181" cy="172616"/>
          </a:xfrm>
          <a:prstGeom prst="rect">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9043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181660"/>
            <a:ext cx="7619999" cy="646331"/>
          </a:xfrm>
        </p:spPr>
        <p:txBody>
          <a:bodyPr/>
          <a:lstStyle/>
          <a:p>
            <a:r>
              <a:rPr lang="en-US" dirty="0" smtClean="0"/>
              <a:t>ROTC Program Tasks</a:t>
            </a:r>
            <a:endParaRPr lang="en-US" dirty="0"/>
          </a:p>
        </p:txBody>
      </p:sp>
      <p:sp>
        <p:nvSpPr>
          <p:cNvPr id="3" name="Text Placeholder 2"/>
          <p:cNvSpPr>
            <a:spLocks noGrp="1"/>
          </p:cNvSpPr>
          <p:nvPr>
            <p:ph type="body" sz="quarter" idx="10"/>
          </p:nvPr>
        </p:nvSpPr>
        <p:spPr>
          <a:xfrm>
            <a:off x="228600" y="1219200"/>
            <a:ext cx="8686800" cy="5334000"/>
          </a:xfrm>
        </p:spPr>
        <p:txBody>
          <a:bodyPr/>
          <a:lstStyle/>
          <a:p>
            <a:pPr lvl="0"/>
            <a:r>
              <a:rPr lang="en-US" sz="2400" dirty="0" smtClean="0"/>
              <a:t>Prior to submitting scholarship packet the following documents will need to be processed from the ROTC personnel on Campus:</a:t>
            </a:r>
          </a:p>
          <a:p>
            <a:pPr marL="0" lvl="0" indent="0">
              <a:buNone/>
            </a:pPr>
            <a:endParaRPr lang="en-US" sz="2400" dirty="0" smtClean="0"/>
          </a:p>
          <a:p>
            <a:pPr lvl="1"/>
            <a:r>
              <a:rPr lang="en-US" dirty="0"/>
              <a:t>CC</a:t>
            </a:r>
            <a:r>
              <a:rPr lang="en-US" dirty="0" smtClean="0"/>
              <a:t> </a:t>
            </a:r>
            <a:r>
              <a:rPr lang="en-US" dirty="0"/>
              <a:t>Form 139-R, Cadet Enrollment </a:t>
            </a:r>
            <a:r>
              <a:rPr lang="en-US" dirty="0" smtClean="0"/>
              <a:t>Record and upload into CCIMM</a:t>
            </a:r>
          </a:p>
          <a:p>
            <a:pPr marL="287337" lvl="1" indent="0">
              <a:buNone/>
            </a:pPr>
            <a:endParaRPr lang="en-US" dirty="0" smtClean="0"/>
          </a:p>
          <a:p>
            <a:pPr lvl="1"/>
            <a:r>
              <a:rPr lang="en-US" dirty="0" smtClean="0"/>
              <a:t>All applicants should be in a “A” CCIMM enrollment status or scholarship applicant status</a:t>
            </a:r>
          </a:p>
          <a:p>
            <a:pPr marL="287337" lvl="1" indent="0">
              <a:buNone/>
            </a:pPr>
            <a:endParaRPr lang="en-US" sz="2200" dirty="0" smtClean="0"/>
          </a:p>
        </p:txBody>
      </p:sp>
    </p:spTree>
    <p:extLst>
      <p:ext uri="{BB962C8B-B14F-4D97-AF65-F5344CB8AC3E}">
        <p14:creationId xmlns:p14="http://schemas.microsoft.com/office/powerpoint/2010/main" val="4057712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181660"/>
            <a:ext cx="7619999" cy="646331"/>
          </a:xfrm>
        </p:spPr>
        <p:txBody>
          <a:bodyPr/>
          <a:lstStyle/>
          <a:p>
            <a:r>
              <a:rPr lang="en-US" dirty="0" smtClean="0"/>
              <a:t>ROTC Program Tasks</a:t>
            </a:r>
            <a:endParaRPr lang="en-US" dirty="0"/>
          </a:p>
        </p:txBody>
      </p:sp>
      <p:sp>
        <p:nvSpPr>
          <p:cNvPr id="3" name="Text Placeholder 2"/>
          <p:cNvSpPr>
            <a:spLocks noGrp="1"/>
          </p:cNvSpPr>
          <p:nvPr>
            <p:ph type="body" sz="quarter" idx="10"/>
          </p:nvPr>
        </p:nvSpPr>
        <p:spPr>
          <a:xfrm>
            <a:off x="228600" y="1219200"/>
            <a:ext cx="8686800" cy="5334000"/>
          </a:xfrm>
        </p:spPr>
        <p:txBody>
          <a:bodyPr/>
          <a:lstStyle/>
          <a:p>
            <a:pPr>
              <a:buFont typeface="Arial" panose="020B0604020202020204" pitchFamily="34" charset="0"/>
              <a:buChar char="•"/>
            </a:pPr>
            <a:r>
              <a:rPr lang="en-US" sz="2400" dirty="0"/>
              <a:t>Candidates must complete the Cadet Background Experience Form (CBEF</a:t>
            </a:r>
            <a:r>
              <a:rPr lang="en-US" sz="2400" dirty="0" smtClean="0"/>
              <a:t>)</a:t>
            </a:r>
          </a:p>
          <a:p>
            <a:pPr marL="0" lvl="0" indent="0">
              <a:buNone/>
            </a:pPr>
            <a:endParaRPr lang="en-US" sz="200" dirty="0" smtClean="0"/>
          </a:p>
          <a:p>
            <a:pPr marL="0" lvl="0" indent="0">
              <a:buNone/>
            </a:pPr>
            <a:endParaRPr lang="en-US" sz="200" dirty="0"/>
          </a:p>
          <a:p>
            <a:pPr>
              <a:buFont typeface="Arial" panose="020B0604020202020204" pitchFamily="34" charset="0"/>
              <a:buChar char="•"/>
            </a:pPr>
            <a:r>
              <a:rPr lang="en-US" sz="2400" dirty="0"/>
              <a:t>PMS interview and scholarship board conducted with SAL points uploaded into </a:t>
            </a:r>
            <a:r>
              <a:rPr lang="en-US" sz="2400" dirty="0" smtClean="0"/>
              <a:t>CCIMM</a:t>
            </a:r>
          </a:p>
          <a:p>
            <a:pPr marL="0" lvl="0" indent="0">
              <a:buNone/>
            </a:pPr>
            <a:endParaRPr lang="en-US" sz="200" dirty="0" smtClean="0"/>
          </a:p>
          <a:p>
            <a:pPr marL="0" lvl="0" indent="0">
              <a:buNone/>
            </a:pPr>
            <a:endParaRPr lang="en-US" sz="200" dirty="0"/>
          </a:p>
          <a:p>
            <a:pPr>
              <a:buFont typeface="Arial" panose="020B0604020202020204" pitchFamily="34" charset="0"/>
              <a:buChar char="•"/>
            </a:pPr>
            <a:r>
              <a:rPr lang="en-US" sz="2400" dirty="0"/>
              <a:t>CH 2 MEPS Physical </a:t>
            </a:r>
            <a:r>
              <a:rPr lang="en-US" sz="2400" dirty="0" smtClean="0"/>
              <a:t>scheduled</a:t>
            </a:r>
          </a:p>
          <a:p>
            <a:pPr marL="0" lvl="0" indent="0">
              <a:buNone/>
            </a:pPr>
            <a:endParaRPr lang="en-US" sz="200" dirty="0" smtClean="0"/>
          </a:p>
          <a:p>
            <a:pPr marL="0" lvl="0" indent="0">
              <a:buNone/>
            </a:pPr>
            <a:endParaRPr lang="en-US" sz="200" dirty="0"/>
          </a:p>
          <a:p>
            <a:pPr lvl="0">
              <a:buFont typeface="Arial" panose="020B0604020202020204" pitchFamily="34" charset="0"/>
              <a:buChar char="•"/>
            </a:pPr>
            <a:r>
              <a:rPr lang="en-US" sz="2400" dirty="0" err="1"/>
              <a:t>DoDMERB</a:t>
            </a:r>
            <a:r>
              <a:rPr lang="en-US" sz="2400" dirty="0"/>
              <a:t> Physical scheduled and scheduling date uploaded in CCIMM</a:t>
            </a:r>
          </a:p>
          <a:p>
            <a:pPr marL="287337" lvl="1" indent="0">
              <a:buNone/>
            </a:pPr>
            <a:endParaRPr lang="en-US" sz="2200" dirty="0" smtClean="0"/>
          </a:p>
        </p:txBody>
      </p:sp>
    </p:spTree>
    <p:extLst>
      <p:ext uri="{BB962C8B-B14F-4D97-AF65-F5344CB8AC3E}">
        <p14:creationId xmlns:p14="http://schemas.microsoft.com/office/powerpoint/2010/main" val="3717150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181660"/>
            <a:ext cx="7619999" cy="646331"/>
          </a:xfrm>
        </p:spPr>
        <p:txBody>
          <a:bodyPr/>
          <a:lstStyle/>
          <a:p>
            <a:r>
              <a:rPr lang="en-US" dirty="0" smtClean="0"/>
              <a:t>Scholarship Packet</a:t>
            </a:r>
            <a:endParaRPr lang="en-US" dirty="0"/>
          </a:p>
        </p:txBody>
      </p:sp>
      <p:sp>
        <p:nvSpPr>
          <p:cNvPr id="3" name="Text Placeholder 2"/>
          <p:cNvSpPr>
            <a:spLocks noGrp="1"/>
          </p:cNvSpPr>
          <p:nvPr>
            <p:ph type="body" sz="quarter" idx="10"/>
          </p:nvPr>
        </p:nvSpPr>
        <p:spPr>
          <a:xfrm>
            <a:off x="228600" y="1219200"/>
            <a:ext cx="8686800" cy="5334000"/>
          </a:xfrm>
        </p:spPr>
        <p:txBody>
          <a:bodyPr/>
          <a:lstStyle/>
          <a:p>
            <a:pPr lvl="0"/>
            <a:r>
              <a:rPr lang="en-US" sz="2400" dirty="0" smtClean="0"/>
              <a:t>Minuteman Scholarship Packet Requirements:</a:t>
            </a:r>
          </a:p>
          <a:p>
            <a:pPr marL="744537" lvl="1" indent="-457200">
              <a:buFont typeface="+mj-lt"/>
              <a:buAutoNum type="arabicPeriod"/>
            </a:pPr>
            <a:r>
              <a:rPr lang="en-US" sz="2200" dirty="0" smtClean="0"/>
              <a:t>Nomination Memo</a:t>
            </a:r>
            <a:endParaRPr lang="en-US" sz="1600" dirty="0" smtClean="0"/>
          </a:p>
          <a:p>
            <a:pPr marL="744537" lvl="1" indent="-457200">
              <a:buFont typeface="+mj-lt"/>
              <a:buAutoNum type="arabicPeriod"/>
            </a:pPr>
            <a:r>
              <a:rPr lang="en-US" sz="2200" dirty="0"/>
              <a:t>CC Form 145-1-5, ROTC Scholarship Request </a:t>
            </a:r>
            <a:r>
              <a:rPr lang="en-US" sz="2200" dirty="0" smtClean="0"/>
              <a:t>Form</a:t>
            </a:r>
            <a:endParaRPr lang="en-US" sz="1600" dirty="0"/>
          </a:p>
          <a:p>
            <a:pPr marL="744537" lvl="1" indent="-457200">
              <a:buFont typeface="+mj-lt"/>
              <a:buAutoNum type="arabicPeriod"/>
            </a:pPr>
            <a:r>
              <a:rPr lang="en-US" sz="2200" dirty="0" smtClean="0"/>
              <a:t>CC </a:t>
            </a:r>
            <a:r>
              <a:rPr lang="en-US" sz="2200" dirty="0"/>
              <a:t>Form 104-R, Cadet Academic </a:t>
            </a:r>
            <a:r>
              <a:rPr lang="en-US" sz="2200" dirty="0" smtClean="0"/>
              <a:t>Plan if provided, but needs to be completed by end of first term</a:t>
            </a:r>
            <a:endParaRPr lang="en-US" sz="1600" dirty="0"/>
          </a:p>
          <a:p>
            <a:pPr marL="744537" lvl="1" indent="-457200">
              <a:buFont typeface="+mj-lt"/>
              <a:buAutoNum type="arabicPeriod"/>
            </a:pPr>
            <a:r>
              <a:rPr lang="en-US" sz="2200" dirty="0" smtClean="0"/>
              <a:t>SMP Agreement</a:t>
            </a:r>
          </a:p>
          <a:p>
            <a:pPr marL="974725" lvl="2" indent="-457200">
              <a:buFont typeface="Arial" panose="020B0604020202020204" pitchFamily="34" charset="0"/>
              <a:buChar char="‒"/>
            </a:pPr>
            <a:r>
              <a:rPr lang="en-US" sz="1800" dirty="0" smtClean="0"/>
              <a:t>(ARNG) NGB </a:t>
            </a:r>
            <a:r>
              <a:rPr lang="en-US" sz="1800" dirty="0"/>
              <a:t>Form 594-1, ARNG SMP Agreement</a:t>
            </a:r>
          </a:p>
          <a:p>
            <a:pPr marL="974725" lvl="2" indent="-457200">
              <a:buFont typeface="Arial" panose="020B0604020202020204" pitchFamily="34" charset="0"/>
              <a:buChar char="‒"/>
            </a:pPr>
            <a:r>
              <a:rPr lang="en-US" sz="1800" dirty="0" smtClean="0"/>
              <a:t>(USAR) </a:t>
            </a:r>
            <a:r>
              <a:rPr lang="en-US" sz="1800" dirty="0"/>
              <a:t>DA Form 4824, USAR SMP </a:t>
            </a:r>
            <a:r>
              <a:rPr lang="en-US" sz="1800" dirty="0" smtClean="0"/>
              <a:t>Agreement</a:t>
            </a:r>
          </a:p>
          <a:p>
            <a:pPr marL="974725" lvl="2" indent="-457200">
              <a:buFont typeface="Arial" panose="020B0604020202020204" pitchFamily="34" charset="0"/>
              <a:buChar char="‒"/>
            </a:pPr>
            <a:r>
              <a:rPr lang="en-US" sz="1800" dirty="0" smtClean="0"/>
              <a:t>(USAR) </a:t>
            </a:r>
            <a:r>
              <a:rPr lang="en-US" sz="1800" dirty="0"/>
              <a:t>LOA/Memo from the accepting Unit </a:t>
            </a:r>
            <a:r>
              <a:rPr lang="en-US" sz="1800" dirty="0" smtClean="0"/>
              <a:t>Commander</a:t>
            </a:r>
          </a:p>
          <a:p>
            <a:pPr marL="744537" lvl="1" indent="-457200">
              <a:buFont typeface="+mj-lt"/>
              <a:buAutoNum type="arabicPeriod"/>
            </a:pPr>
            <a:r>
              <a:rPr lang="en-US" sz="2200" dirty="0" smtClean="0"/>
              <a:t>High school transcripts</a:t>
            </a:r>
            <a:endParaRPr lang="en-US" sz="1600" dirty="0" smtClean="0"/>
          </a:p>
          <a:p>
            <a:pPr marL="744537" lvl="1" indent="-457200">
              <a:buFont typeface="+mj-lt"/>
              <a:buAutoNum type="arabicPeriod"/>
            </a:pPr>
            <a:r>
              <a:rPr lang="en-US" sz="2200" dirty="0" smtClean="0"/>
              <a:t>SAT / ACT Score Form (1000 SAT / 19 ACT minimum)</a:t>
            </a:r>
          </a:p>
        </p:txBody>
      </p:sp>
    </p:spTree>
    <p:extLst>
      <p:ext uri="{BB962C8B-B14F-4D97-AF65-F5344CB8AC3E}">
        <p14:creationId xmlns:p14="http://schemas.microsoft.com/office/powerpoint/2010/main" val="1827183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066800" y="76200"/>
            <a:ext cx="7010400" cy="762000"/>
          </a:xfrm>
        </p:spPr>
        <p:txBody>
          <a:bodyPr/>
          <a:lstStyle/>
          <a:p>
            <a:pPr eaLnBrk="1" hangingPunct="1"/>
            <a:r>
              <a:rPr lang="en-US" altLang="en-US" dirty="0" smtClean="0"/>
              <a:t> </a:t>
            </a:r>
            <a:r>
              <a:rPr lang="en-US" altLang="en-US" sz="4000" b="1" dirty="0" smtClean="0"/>
              <a:t>References</a:t>
            </a:r>
          </a:p>
        </p:txBody>
      </p:sp>
      <p:sp>
        <p:nvSpPr>
          <p:cNvPr id="16388" name="Rectangle 3"/>
          <p:cNvSpPr>
            <a:spLocks noGrp="1" noChangeArrowheads="1"/>
          </p:cNvSpPr>
          <p:nvPr>
            <p:ph idx="1"/>
          </p:nvPr>
        </p:nvSpPr>
        <p:spPr>
          <a:xfrm>
            <a:off x="76200" y="1295400"/>
            <a:ext cx="8991600" cy="5273675"/>
          </a:xfrm>
        </p:spPr>
        <p:txBody>
          <a:bodyPr/>
          <a:lstStyle/>
          <a:p>
            <a:pPr>
              <a:lnSpc>
                <a:spcPct val="80000"/>
              </a:lnSpc>
            </a:pPr>
            <a:r>
              <a:rPr lang="en-US" altLang="en-US" sz="2400" b="1" dirty="0" smtClean="0">
                <a:solidFill>
                  <a:srgbClr val="000000"/>
                </a:solidFill>
              </a:rPr>
              <a:t>AR </a:t>
            </a:r>
            <a:r>
              <a:rPr lang="en-US" altLang="en-US" sz="2400" b="1" dirty="0">
                <a:solidFill>
                  <a:srgbClr val="000000"/>
                </a:solidFill>
              </a:rPr>
              <a:t>145-1</a:t>
            </a:r>
            <a:r>
              <a:rPr lang="en-US" altLang="en-US" sz="2400" dirty="0">
                <a:solidFill>
                  <a:srgbClr val="000000"/>
                </a:solidFill>
              </a:rPr>
              <a:t>:</a:t>
            </a:r>
            <a:r>
              <a:rPr lang="en-US" altLang="en-US" sz="2400" b="1" dirty="0">
                <a:solidFill>
                  <a:srgbClr val="000000"/>
                </a:solidFill>
              </a:rPr>
              <a:t> </a:t>
            </a:r>
            <a:r>
              <a:rPr lang="en-US" altLang="en-US" sz="2400" dirty="0" smtClean="0"/>
              <a:t>Senior Reserve Officers’ Corps Program: Organization, Administration, Training</a:t>
            </a:r>
          </a:p>
          <a:p>
            <a:pPr eaLnBrk="1" hangingPunct="1">
              <a:lnSpc>
                <a:spcPct val="80000"/>
              </a:lnSpc>
              <a:buFont typeface="Wingdings" panose="05000000000000000000" pitchFamily="2" charset="2"/>
              <a:buChar char="Ø"/>
            </a:pPr>
            <a:r>
              <a:rPr lang="en-US" altLang="en-US" sz="2400" b="1" dirty="0" smtClean="0">
                <a:solidFill>
                  <a:srgbClr val="000000"/>
                </a:solidFill>
              </a:rPr>
              <a:t>AR 601-210</a:t>
            </a:r>
            <a:r>
              <a:rPr lang="en-US" altLang="en-US" sz="2400" dirty="0" smtClean="0">
                <a:solidFill>
                  <a:srgbClr val="000000"/>
                </a:solidFill>
              </a:rPr>
              <a:t>: Regular Army and Army Reserve Enlistment Program</a:t>
            </a:r>
          </a:p>
          <a:p>
            <a:pPr eaLnBrk="1" hangingPunct="1">
              <a:lnSpc>
                <a:spcPct val="80000"/>
              </a:lnSpc>
              <a:buFont typeface="Wingdings" panose="05000000000000000000" pitchFamily="2" charset="2"/>
              <a:buChar char="Ø"/>
            </a:pPr>
            <a:r>
              <a:rPr lang="en-US" altLang="en-US" sz="2400" b="1" dirty="0" smtClean="0"/>
              <a:t>CC </a:t>
            </a:r>
            <a:r>
              <a:rPr lang="en-US" altLang="en-US" sz="2400" b="1" dirty="0" err="1" smtClean="0"/>
              <a:t>Reg</a:t>
            </a:r>
            <a:r>
              <a:rPr lang="en-US" altLang="en-US" sz="2400" b="1" dirty="0" smtClean="0"/>
              <a:t> 145-1</a:t>
            </a:r>
            <a:r>
              <a:rPr lang="en-US" altLang="en-US" sz="2400" dirty="0" smtClean="0"/>
              <a:t>: Army ROTC Scholarship Policy, Administrative, and Procedural Instructions</a:t>
            </a:r>
            <a:endParaRPr lang="en-US" altLang="en-US" sz="2400" dirty="0" smtClean="0">
              <a:solidFill>
                <a:srgbClr val="0000FF"/>
              </a:solidFill>
            </a:endParaRPr>
          </a:p>
          <a:p>
            <a:pPr eaLnBrk="1" hangingPunct="1">
              <a:lnSpc>
                <a:spcPct val="80000"/>
              </a:lnSpc>
              <a:buFont typeface="Wingdings" panose="05000000000000000000" pitchFamily="2" charset="2"/>
              <a:buChar char="Ø"/>
            </a:pPr>
            <a:r>
              <a:rPr lang="en-US" altLang="en-US" sz="2400" b="1" dirty="0" smtClean="0">
                <a:solidFill>
                  <a:srgbClr val="000000"/>
                </a:solidFill>
              </a:rPr>
              <a:t>CC </a:t>
            </a:r>
            <a:r>
              <a:rPr lang="en-US" altLang="en-US" sz="2400" b="1" dirty="0" err="1" smtClean="0">
                <a:solidFill>
                  <a:srgbClr val="000000"/>
                </a:solidFill>
              </a:rPr>
              <a:t>Reg</a:t>
            </a:r>
            <a:r>
              <a:rPr lang="en-US" altLang="en-US" sz="2400" b="1" dirty="0" smtClean="0">
                <a:solidFill>
                  <a:srgbClr val="000000"/>
                </a:solidFill>
              </a:rPr>
              <a:t> 145-9</a:t>
            </a:r>
            <a:r>
              <a:rPr lang="en-US" altLang="en-US" sz="2400" dirty="0" smtClean="0">
                <a:solidFill>
                  <a:srgbClr val="000000"/>
                </a:solidFill>
              </a:rPr>
              <a:t>: Reserve Officers’ Training Corps Accessioning and Commissioning </a:t>
            </a:r>
          </a:p>
          <a:p>
            <a:pPr>
              <a:buFont typeface="Wingdings" panose="05000000000000000000" pitchFamily="2" charset="2"/>
              <a:buChar char="Ø"/>
            </a:pPr>
            <a:r>
              <a:rPr lang="en-US" sz="2400" b="1" dirty="0" smtClean="0"/>
              <a:t>USACC </a:t>
            </a:r>
            <a:r>
              <a:rPr lang="en-US" sz="2400" b="1" dirty="0"/>
              <a:t>OPORD </a:t>
            </a:r>
            <a:r>
              <a:rPr lang="en-US" sz="2400" b="1" dirty="0" smtClean="0"/>
              <a:t>20-03-014</a:t>
            </a:r>
            <a:r>
              <a:rPr lang="en-US" sz="2400" dirty="0" smtClean="0"/>
              <a:t>: </a:t>
            </a:r>
            <a:r>
              <a:rPr lang="en-US" sz="2400" dirty="0"/>
              <a:t>Reserve Component Annual Minuteman Scholarship </a:t>
            </a:r>
            <a:r>
              <a:rPr lang="en-US" sz="2400" dirty="0" smtClean="0"/>
              <a:t>Program for Academic Year (AY) 2020-2021</a:t>
            </a:r>
          </a:p>
          <a:p>
            <a:pPr>
              <a:buFont typeface="Wingdings" panose="05000000000000000000" pitchFamily="2" charset="2"/>
              <a:buChar char="Ø"/>
            </a:pPr>
            <a:r>
              <a:rPr lang="en-US" sz="2400" b="1" dirty="0"/>
              <a:t>SMOM </a:t>
            </a:r>
            <a:r>
              <a:rPr lang="en-US" sz="2400" b="1" dirty="0" smtClean="0"/>
              <a:t>XX-XXX</a:t>
            </a:r>
            <a:r>
              <a:rPr lang="en-US" sz="2400" dirty="0" smtClean="0"/>
              <a:t>:</a:t>
            </a:r>
            <a:r>
              <a:rPr lang="en-US" sz="2400" b="1" dirty="0" smtClean="0"/>
              <a:t> </a:t>
            </a:r>
            <a:r>
              <a:rPr lang="en-US" sz="2400" dirty="0" smtClean="0"/>
              <a:t>FY20 </a:t>
            </a:r>
            <a:r>
              <a:rPr lang="en-US" sz="2400" dirty="0"/>
              <a:t>ARNG </a:t>
            </a:r>
            <a:r>
              <a:rPr lang="en-US" sz="2400" dirty="0" smtClean="0"/>
              <a:t>Minuteman Scholarship </a:t>
            </a:r>
            <a:r>
              <a:rPr lang="en-US" sz="2400" dirty="0"/>
              <a:t>Campaign</a:t>
            </a:r>
          </a:p>
          <a:p>
            <a:pPr>
              <a:buFont typeface="Wingdings" panose="05000000000000000000" pitchFamily="2" charset="2"/>
              <a:buChar char="Ø"/>
            </a:pPr>
            <a:endParaRPr lang="en-US" altLang="en-US" sz="2200" dirty="0" smtClean="0">
              <a:solidFill>
                <a:srgbClr val="0000FF"/>
              </a:solidFill>
            </a:endParaRPr>
          </a:p>
        </p:txBody>
      </p:sp>
    </p:spTree>
    <p:extLst>
      <p:ext uri="{BB962C8B-B14F-4D97-AF65-F5344CB8AC3E}">
        <p14:creationId xmlns:p14="http://schemas.microsoft.com/office/powerpoint/2010/main" val="36925880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181660"/>
            <a:ext cx="7619999" cy="646331"/>
          </a:xfrm>
        </p:spPr>
        <p:txBody>
          <a:bodyPr/>
          <a:lstStyle/>
          <a:p>
            <a:r>
              <a:rPr lang="en-US" dirty="0" smtClean="0"/>
              <a:t>Scholarship Packet cont.</a:t>
            </a:r>
            <a:endParaRPr lang="en-US" dirty="0"/>
          </a:p>
        </p:txBody>
      </p:sp>
      <p:sp>
        <p:nvSpPr>
          <p:cNvPr id="3" name="Text Placeholder 2"/>
          <p:cNvSpPr>
            <a:spLocks noGrp="1"/>
          </p:cNvSpPr>
          <p:nvPr>
            <p:ph type="body" sz="quarter" idx="10"/>
          </p:nvPr>
        </p:nvSpPr>
        <p:spPr>
          <a:xfrm>
            <a:off x="228600" y="1219200"/>
            <a:ext cx="8686800" cy="5334000"/>
          </a:xfrm>
        </p:spPr>
        <p:txBody>
          <a:bodyPr/>
          <a:lstStyle/>
          <a:p>
            <a:pPr lvl="1">
              <a:buFont typeface="Wingdings" panose="05000000000000000000" pitchFamily="2" charset="2"/>
              <a:buChar char="Ø"/>
            </a:pPr>
            <a:r>
              <a:rPr lang="en-US" sz="2200" dirty="0" smtClean="0"/>
              <a:t>CC </a:t>
            </a:r>
            <a:r>
              <a:rPr lang="en-US" sz="2200" dirty="0"/>
              <a:t>Form 145-1-5, ROTC Scholarship Request </a:t>
            </a:r>
            <a:r>
              <a:rPr lang="en-US" sz="2200" dirty="0" smtClean="0"/>
              <a:t>Form (double click to see</a:t>
            </a:r>
            <a:endParaRPr lang="en-US" sz="2200" dirty="0"/>
          </a:p>
        </p:txBody>
      </p:sp>
      <p:graphicFrame>
        <p:nvGraphicFramePr>
          <p:cNvPr id="4" name="Object 3"/>
          <p:cNvGraphicFramePr>
            <a:graphicFrameLocks noChangeAspect="1"/>
          </p:cNvGraphicFramePr>
          <p:nvPr>
            <p:extLst>
              <p:ext uri="{D42A27DB-BD31-4B8C-83A1-F6EECF244321}">
                <p14:modId xmlns:p14="http://schemas.microsoft.com/office/powerpoint/2010/main" val="3125955391"/>
              </p:ext>
            </p:extLst>
          </p:nvPr>
        </p:nvGraphicFramePr>
        <p:xfrm>
          <a:off x="76200" y="2362200"/>
          <a:ext cx="3002697" cy="3886200"/>
        </p:xfrm>
        <a:graphic>
          <a:graphicData uri="http://schemas.openxmlformats.org/presentationml/2006/ole">
            <mc:AlternateContent xmlns:mc="http://schemas.openxmlformats.org/markup-compatibility/2006">
              <mc:Choice xmlns:v="urn:schemas-microsoft-com:vml" Requires="v">
                <p:oleObj spid="_x0000_s1121" name="Acrobat Document" r:id="rId3" imgW="5829257" imgH="7543568" progId="AcroExch.Document.DC">
                  <p:embed/>
                </p:oleObj>
              </mc:Choice>
              <mc:Fallback>
                <p:oleObj name="Acrobat Document" r:id="rId3" imgW="5829257" imgH="7543568" progId="AcroExch.Document.DC">
                  <p:embed/>
                  <p:pic>
                    <p:nvPicPr>
                      <p:cNvPr id="0" name=""/>
                      <p:cNvPicPr/>
                      <p:nvPr/>
                    </p:nvPicPr>
                    <p:blipFill>
                      <a:blip r:embed="rId4"/>
                      <a:stretch>
                        <a:fillRect/>
                      </a:stretch>
                    </p:blipFill>
                    <p:spPr>
                      <a:xfrm>
                        <a:off x="76200" y="2362200"/>
                        <a:ext cx="3002697" cy="3886200"/>
                      </a:xfrm>
                      <a:prstGeom prst="rect">
                        <a:avLst/>
                      </a:prstGeom>
                    </p:spPr>
                  </p:pic>
                </p:oleObj>
              </mc:Fallback>
            </mc:AlternateContent>
          </a:graphicData>
        </a:graphic>
      </p:graphicFrame>
      <p:sp>
        <p:nvSpPr>
          <p:cNvPr id="5" name="TextBox 4"/>
          <p:cNvSpPr txBox="1"/>
          <p:nvPr/>
        </p:nvSpPr>
        <p:spPr>
          <a:xfrm>
            <a:off x="358348" y="1992868"/>
            <a:ext cx="2438400" cy="369332"/>
          </a:xfrm>
          <a:prstGeom prst="rect">
            <a:avLst/>
          </a:prstGeom>
          <a:noFill/>
        </p:spPr>
        <p:txBody>
          <a:bodyPr wrap="square" rtlCol="0">
            <a:spAutoFit/>
          </a:bodyPr>
          <a:lstStyle/>
          <a:p>
            <a:pPr algn="ctr"/>
            <a:r>
              <a:rPr lang="en-US" dirty="0" smtClean="0"/>
              <a:t>ARNG Example</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129145130"/>
              </p:ext>
            </p:extLst>
          </p:nvPr>
        </p:nvGraphicFramePr>
        <p:xfrm>
          <a:off x="3085824" y="2352502"/>
          <a:ext cx="3010190" cy="3895898"/>
        </p:xfrm>
        <a:graphic>
          <a:graphicData uri="http://schemas.openxmlformats.org/presentationml/2006/ole">
            <mc:AlternateContent xmlns:mc="http://schemas.openxmlformats.org/markup-compatibility/2006">
              <mc:Choice xmlns:v="urn:schemas-microsoft-com:vml" Requires="v">
                <p:oleObj spid="_x0000_s1122" name="Acrobat Document" r:id="rId5" imgW="5829257" imgH="7543568" progId="AcroExch.Document.DC">
                  <p:embed/>
                </p:oleObj>
              </mc:Choice>
              <mc:Fallback>
                <p:oleObj name="Acrobat Document" r:id="rId5" imgW="5829257" imgH="7543568" progId="AcroExch.Document.DC">
                  <p:embed/>
                  <p:pic>
                    <p:nvPicPr>
                      <p:cNvPr id="0" name=""/>
                      <p:cNvPicPr/>
                      <p:nvPr/>
                    </p:nvPicPr>
                    <p:blipFill>
                      <a:blip r:embed="rId6"/>
                      <a:stretch>
                        <a:fillRect/>
                      </a:stretch>
                    </p:blipFill>
                    <p:spPr>
                      <a:xfrm>
                        <a:off x="3085824" y="2352502"/>
                        <a:ext cx="3010190" cy="3895898"/>
                      </a:xfrm>
                      <a:prstGeom prst="rect">
                        <a:avLst/>
                      </a:prstGeom>
                    </p:spPr>
                  </p:pic>
                </p:oleObj>
              </mc:Fallback>
            </mc:AlternateContent>
          </a:graphicData>
        </a:graphic>
      </p:graphicFrame>
      <p:sp>
        <p:nvSpPr>
          <p:cNvPr id="7" name="TextBox 6"/>
          <p:cNvSpPr txBox="1"/>
          <p:nvPr/>
        </p:nvSpPr>
        <p:spPr>
          <a:xfrm>
            <a:off x="3352800" y="1983170"/>
            <a:ext cx="2438400" cy="369332"/>
          </a:xfrm>
          <a:prstGeom prst="rect">
            <a:avLst/>
          </a:prstGeom>
          <a:noFill/>
        </p:spPr>
        <p:txBody>
          <a:bodyPr wrap="square" rtlCol="0">
            <a:spAutoFit/>
          </a:bodyPr>
          <a:lstStyle/>
          <a:p>
            <a:pPr algn="ctr"/>
            <a:r>
              <a:rPr lang="en-US" dirty="0" smtClean="0"/>
              <a:t>USAR Example</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589835536"/>
              </p:ext>
            </p:extLst>
          </p:nvPr>
        </p:nvGraphicFramePr>
        <p:xfrm>
          <a:off x="6102941" y="2352502"/>
          <a:ext cx="3002697" cy="3886200"/>
        </p:xfrm>
        <a:graphic>
          <a:graphicData uri="http://schemas.openxmlformats.org/presentationml/2006/ole">
            <mc:AlternateContent xmlns:mc="http://schemas.openxmlformats.org/markup-compatibility/2006">
              <mc:Choice xmlns:v="urn:schemas-microsoft-com:vml" Requires="v">
                <p:oleObj spid="_x0000_s1123" name="Acrobat Document" r:id="rId7" imgW="5829257" imgH="7543568" progId="AcroExch.Document.DC">
                  <p:embed/>
                </p:oleObj>
              </mc:Choice>
              <mc:Fallback>
                <p:oleObj name="Acrobat Document" r:id="rId7" imgW="5829257" imgH="7543568" progId="AcroExch.Document.DC">
                  <p:embed/>
                  <p:pic>
                    <p:nvPicPr>
                      <p:cNvPr id="0" name=""/>
                      <p:cNvPicPr/>
                      <p:nvPr/>
                    </p:nvPicPr>
                    <p:blipFill>
                      <a:blip r:embed="rId8"/>
                      <a:stretch>
                        <a:fillRect/>
                      </a:stretch>
                    </p:blipFill>
                    <p:spPr>
                      <a:xfrm>
                        <a:off x="6102941" y="2352502"/>
                        <a:ext cx="3002697" cy="3886200"/>
                      </a:xfrm>
                      <a:prstGeom prst="rect">
                        <a:avLst/>
                      </a:prstGeom>
                    </p:spPr>
                  </p:pic>
                </p:oleObj>
              </mc:Fallback>
            </mc:AlternateContent>
          </a:graphicData>
        </a:graphic>
      </p:graphicFrame>
      <p:sp>
        <p:nvSpPr>
          <p:cNvPr id="9" name="TextBox 8"/>
          <p:cNvSpPr txBox="1"/>
          <p:nvPr/>
        </p:nvSpPr>
        <p:spPr>
          <a:xfrm>
            <a:off x="6385089" y="1997609"/>
            <a:ext cx="2438400" cy="369332"/>
          </a:xfrm>
          <a:prstGeom prst="rect">
            <a:avLst/>
          </a:prstGeom>
          <a:noFill/>
        </p:spPr>
        <p:txBody>
          <a:bodyPr wrap="square" rtlCol="0">
            <a:spAutoFit/>
          </a:bodyPr>
          <a:lstStyle/>
          <a:p>
            <a:pPr algn="ctr"/>
            <a:r>
              <a:rPr lang="en-US" dirty="0" smtClean="0"/>
              <a:t>Fillable form</a:t>
            </a:r>
            <a:endParaRPr lang="en-US" dirty="0"/>
          </a:p>
        </p:txBody>
      </p:sp>
    </p:spTree>
    <p:extLst>
      <p:ext uri="{BB962C8B-B14F-4D97-AF65-F5344CB8AC3E}">
        <p14:creationId xmlns:p14="http://schemas.microsoft.com/office/powerpoint/2010/main" val="3490658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181660"/>
            <a:ext cx="7619999" cy="646331"/>
          </a:xfrm>
        </p:spPr>
        <p:txBody>
          <a:bodyPr/>
          <a:lstStyle/>
          <a:p>
            <a:r>
              <a:rPr lang="en-US" dirty="0" smtClean="0"/>
              <a:t>Scholarship </a:t>
            </a:r>
            <a:r>
              <a:rPr lang="en-US" dirty="0"/>
              <a:t>Packet </a:t>
            </a:r>
            <a:r>
              <a:rPr lang="en-US" dirty="0" smtClean="0"/>
              <a:t>cont</a:t>
            </a:r>
            <a:r>
              <a:rPr lang="en-US" dirty="0"/>
              <a:t>.</a:t>
            </a:r>
          </a:p>
        </p:txBody>
      </p:sp>
      <p:sp>
        <p:nvSpPr>
          <p:cNvPr id="3" name="Text Placeholder 2"/>
          <p:cNvSpPr>
            <a:spLocks noGrp="1"/>
          </p:cNvSpPr>
          <p:nvPr>
            <p:ph type="body" sz="quarter" idx="10"/>
          </p:nvPr>
        </p:nvSpPr>
        <p:spPr/>
        <p:txBody>
          <a:bodyPr/>
          <a:lstStyle/>
          <a:p>
            <a:r>
              <a:rPr lang="en-US" dirty="0" smtClean="0"/>
              <a:t>ARNG SMP Agreement – NGB Form 594-1 (double click image for pdf)</a:t>
            </a:r>
            <a:endParaRPr lang="en-US" dirty="0"/>
          </a:p>
        </p:txBody>
      </p:sp>
      <p:sp>
        <p:nvSpPr>
          <p:cNvPr id="5" name="TextBox 4"/>
          <p:cNvSpPr txBox="1"/>
          <p:nvPr/>
        </p:nvSpPr>
        <p:spPr>
          <a:xfrm>
            <a:off x="1341437" y="1981290"/>
            <a:ext cx="2590800" cy="381000"/>
          </a:xfrm>
          <a:prstGeom prst="rect">
            <a:avLst/>
          </a:prstGeom>
          <a:noFill/>
        </p:spPr>
        <p:txBody>
          <a:bodyPr wrap="square" rtlCol="0">
            <a:spAutoFit/>
          </a:bodyPr>
          <a:lstStyle/>
          <a:p>
            <a:pPr algn="ctr"/>
            <a:r>
              <a:rPr lang="en-US" dirty="0" smtClean="0"/>
              <a:t>Example</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51575738"/>
              </p:ext>
            </p:extLst>
          </p:nvPr>
        </p:nvGraphicFramePr>
        <p:xfrm>
          <a:off x="4991100" y="2286000"/>
          <a:ext cx="3140075" cy="4064000"/>
        </p:xfrm>
        <a:graphic>
          <a:graphicData uri="http://schemas.openxmlformats.org/presentationml/2006/ole">
            <mc:AlternateContent xmlns:mc="http://schemas.openxmlformats.org/markup-compatibility/2006">
              <mc:Choice xmlns:v="urn:schemas-microsoft-com:vml" Requires="v">
                <p:oleObj spid="_x0000_s3139" name="Acrobat Document" r:id="rId3" imgW="5829257" imgH="7543568" progId="AcroExch.Document.DC">
                  <p:embed/>
                </p:oleObj>
              </mc:Choice>
              <mc:Fallback>
                <p:oleObj name="Acrobat Document" r:id="rId3" imgW="5829257" imgH="7543568" progId="AcroExch.Document.DC">
                  <p:embed/>
                  <p:pic>
                    <p:nvPicPr>
                      <p:cNvPr id="0" name=""/>
                      <p:cNvPicPr/>
                      <p:nvPr/>
                    </p:nvPicPr>
                    <p:blipFill>
                      <a:blip r:embed="rId4"/>
                      <a:stretch>
                        <a:fillRect/>
                      </a:stretch>
                    </p:blipFill>
                    <p:spPr>
                      <a:xfrm>
                        <a:off x="4991100" y="2286000"/>
                        <a:ext cx="3140075" cy="4064000"/>
                      </a:xfrm>
                      <a:prstGeom prst="rect">
                        <a:avLst/>
                      </a:prstGeom>
                    </p:spPr>
                  </p:pic>
                </p:oleObj>
              </mc:Fallback>
            </mc:AlternateContent>
          </a:graphicData>
        </a:graphic>
      </p:graphicFrame>
      <p:sp>
        <p:nvSpPr>
          <p:cNvPr id="7" name="TextBox 6"/>
          <p:cNvSpPr txBox="1"/>
          <p:nvPr/>
        </p:nvSpPr>
        <p:spPr>
          <a:xfrm>
            <a:off x="5265737" y="1981290"/>
            <a:ext cx="2590800" cy="381000"/>
          </a:xfrm>
          <a:prstGeom prst="rect">
            <a:avLst/>
          </a:prstGeom>
          <a:noFill/>
        </p:spPr>
        <p:txBody>
          <a:bodyPr wrap="square" rtlCol="0">
            <a:spAutoFit/>
          </a:bodyPr>
          <a:lstStyle/>
          <a:p>
            <a:pPr algn="ctr"/>
            <a:r>
              <a:rPr lang="en-US" dirty="0" smtClean="0"/>
              <a:t>Fillable</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918974884"/>
              </p:ext>
            </p:extLst>
          </p:nvPr>
        </p:nvGraphicFramePr>
        <p:xfrm>
          <a:off x="1076497" y="2286000"/>
          <a:ext cx="3140075" cy="4064000"/>
        </p:xfrm>
        <a:graphic>
          <a:graphicData uri="http://schemas.openxmlformats.org/presentationml/2006/ole">
            <mc:AlternateContent xmlns:mc="http://schemas.openxmlformats.org/markup-compatibility/2006">
              <mc:Choice xmlns:v="urn:schemas-microsoft-com:vml" Requires="v">
                <p:oleObj spid="_x0000_s3140" name="Acrobat Document" r:id="rId5" imgW="5829257" imgH="7543568" progId="AcroExch.Document.DC">
                  <p:embed/>
                </p:oleObj>
              </mc:Choice>
              <mc:Fallback>
                <p:oleObj name="Acrobat Document" r:id="rId5" imgW="5829257" imgH="7543568" progId="AcroExch.Document.DC">
                  <p:embed/>
                  <p:pic>
                    <p:nvPicPr>
                      <p:cNvPr id="0" name=""/>
                      <p:cNvPicPr/>
                      <p:nvPr/>
                    </p:nvPicPr>
                    <p:blipFill>
                      <a:blip r:embed="rId6"/>
                      <a:stretch>
                        <a:fillRect/>
                      </a:stretch>
                    </p:blipFill>
                    <p:spPr>
                      <a:xfrm>
                        <a:off x="1076497" y="2286000"/>
                        <a:ext cx="3140075" cy="4064000"/>
                      </a:xfrm>
                      <a:prstGeom prst="rect">
                        <a:avLst/>
                      </a:prstGeom>
                    </p:spPr>
                  </p:pic>
                </p:oleObj>
              </mc:Fallback>
            </mc:AlternateContent>
          </a:graphicData>
        </a:graphic>
      </p:graphicFrame>
    </p:spTree>
    <p:extLst>
      <p:ext uri="{BB962C8B-B14F-4D97-AF65-F5344CB8AC3E}">
        <p14:creationId xmlns:p14="http://schemas.microsoft.com/office/powerpoint/2010/main" val="3464018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181660"/>
            <a:ext cx="7619999" cy="646331"/>
          </a:xfrm>
        </p:spPr>
        <p:txBody>
          <a:bodyPr/>
          <a:lstStyle/>
          <a:p>
            <a:r>
              <a:rPr lang="en-US" dirty="0" smtClean="0"/>
              <a:t>Scholarship </a:t>
            </a:r>
            <a:r>
              <a:rPr lang="en-US" dirty="0"/>
              <a:t>Packet </a:t>
            </a:r>
            <a:r>
              <a:rPr lang="en-US" dirty="0" smtClean="0"/>
              <a:t>cont</a:t>
            </a:r>
            <a:r>
              <a:rPr lang="en-US" dirty="0"/>
              <a:t>.</a:t>
            </a:r>
          </a:p>
        </p:txBody>
      </p:sp>
      <p:sp>
        <p:nvSpPr>
          <p:cNvPr id="3" name="Text Placeholder 2"/>
          <p:cNvSpPr>
            <a:spLocks noGrp="1"/>
          </p:cNvSpPr>
          <p:nvPr>
            <p:ph type="body" sz="quarter" idx="10"/>
          </p:nvPr>
        </p:nvSpPr>
        <p:spPr/>
        <p:txBody>
          <a:bodyPr/>
          <a:lstStyle/>
          <a:p>
            <a:r>
              <a:rPr lang="en-US" dirty="0" smtClean="0"/>
              <a:t>USAR SMP Agreement with Unit LOA – DA Form 4824 and LOA example (double click image for pdf)</a:t>
            </a:r>
            <a:endParaRPr lang="en-US" dirty="0"/>
          </a:p>
        </p:txBody>
      </p:sp>
      <p:sp>
        <p:nvSpPr>
          <p:cNvPr id="5" name="TextBox 4"/>
          <p:cNvSpPr txBox="1"/>
          <p:nvPr/>
        </p:nvSpPr>
        <p:spPr>
          <a:xfrm>
            <a:off x="113607" y="2074426"/>
            <a:ext cx="2937668" cy="369332"/>
          </a:xfrm>
          <a:prstGeom prst="rect">
            <a:avLst/>
          </a:prstGeom>
          <a:noFill/>
        </p:spPr>
        <p:txBody>
          <a:bodyPr wrap="square" rtlCol="0">
            <a:spAutoFit/>
          </a:bodyPr>
          <a:lstStyle/>
          <a:p>
            <a:pPr algn="ctr"/>
            <a:r>
              <a:rPr lang="en-US" dirty="0" smtClean="0"/>
              <a:t>DA Form 4824 Example</a:t>
            </a:r>
            <a:endParaRPr lang="en-US" dirty="0"/>
          </a:p>
        </p:txBody>
      </p:sp>
      <p:sp>
        <p:nvSpPr>
          <p:cNvPr id="7" name="TextBox 6"/>
          <p:cNvSpPr txBox="1"/>
          <p:nvPr/>
        </p:nvSpPr>
        <p:spPr>
          <a:xfrm>
            <a:off x="6319057" y="2062758"/>
            <a:ext cx="2590800" cy="381000"/>
          </a:xfrm>
          <a:prstGeom prst="rect">
            <a:avLst/>
          </a:prstGeom>
          <a:noFill/>
        </p:spPr>
        <p:txBody>
          <a:bodyPr wrap="square" rtlCol="0">
            <a:spAutoFit/>
          </a:bodyPr>
          <a:lstStyle/>
          <a:p>
            <a:pPr algn="ctr"/>
            <a:r>
              <a:rPr lang="en-US" dirty="0" smtClean="0"/>
              <a:t>Fillable DA Form 4824</a:t>
            </a:r>
            <a:endParaRPr lang="en-US" dirty="0"/>
          </a:p>
        </p:txBody>
      </p:sp>
      <p:sp>
        <p:nvSpPr>
          <p:cNvPr id="9" name="TextBox 8"/>
          <p:cNvSpPr txBox="1"/>
          <p:nvPr/>
        </p:nvSpPr>
        <p:spPr>
          <a:xfrm>
            <a:off x="2999382" y="2074426"/>
            <a:ext cx="2937668" cy="369332"/>
          </a:xfrm>
          <a:prstGeom prst="rect">
            <a:avLst/>
          </a:prstGeom>
          <a:noFill/>
        </p:spPr>
        <p:txBody>
          <a:bodyPr wrap="square" rtlCol="0">
            <a:spAutoFit/>
          </a:bodyPr>
          <a:lstStyle/>
          <a:p>
            <a:pPr algn="ctr"/>
            <a:r>
              <a:rPr lang="en-US" dirty="0" smtClean="0"/>
              <a:t>Unit LOA Example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04967983"/>
              </p:ext>
            </p:extLst>
          </p:nvPr>
        </p:nvGraphicFramePr>
        <p:xfrm>
          <a:off x="59703" y="2443758"/>
          <a:ext cx="2939680" cy="3804642"/>
        </p:xfrm>
        <a:graphic>
          <a:graphicData uri="http://schemas.openxmlformats.org/presentationml/2006/ole">
            <mc:AlternateContent xmlns:mc="http://schemas.openxmlformats.org/markup-compatibility/2006">
              <mc:Choice xmlns:v="urn:schemas-microsoft-com:vml" Requires="v">
                <p:oleObj spid="_x0000_s4187" name="Acrobat Document" r:id="rId3" imgW="5829257" imgH="7543568" progId="AcroExch.Document.DC">
                  <p:embed/>
                </p:oleObj>
              </mc:Choice>
              <mc:Fallback>
                <p:oleObj name="Acrobat Document" r:id="rId3" imgW="5829257" imgH="7543568" progId="AcroExch.Document.DC">
                  <p:embed/>
                  <p:pic>
                    <p:nvPicPr>
                      <p:cNvPr id="0" name=""/>
                      <p:cNvPicPr/>
                      <p:nvPr/>
                    </p:nvPicPr>
                    <p:blipFill>
                      <a:blip r:embed="rId4"/>
                      <a:stretch>
                        <a:fillRect/>
                      </a:stretch>
                    </p:blipFill>
                    <p:spPr>
                      <a:xfrm>
                        <a:off x="59703" y="2443758"/>
                        <a:ext cx="2939680" cy="380464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582241633"/>
              </p:ext>
            </p:extLst>
          </p:nvPr>
        </p:nvGraphicFramePr>
        <p:xfrm>
          <a:off x="3102159" y="2443758"/>
          <a:ext cx="2939681" cy="3804642"/>
        </p:xfrm>
        <a:graphic>
          <a:graphicData uri="http://schemas.openxmlformats.org/presentationml/2006/ole">
            <mc:AlternateContent xmlns:mc="http://schemas.openxmlformats.org/markup-compatibility/2006">
              <mc:Choice xmlns:v="urn:schemas-microsoft-com:vml" Requires="v">
                <p:oleObj spid="_x0000_s4188" name="Acrobat Document" r:id="rId5" imgW="5829257" imgH="7543568" progId="AcroExch.Document.DC">
                  <p:embed/>
                </p:oleObj>
              </mc:Choice>
              <mc:Fallback>
                <p:oleObj name="Acrobat Document" r:id="rId5" imgW="5829257" imgH="7543568" progId="AcroExch.Document.DC">
                  <p:embed/>
                  <p:pic>
                    <p:nvPicPr>
                      <p:cNvPr id="0" name=""/>
                      <p:cNvPicPr/>
                      <p:nvPr/>
                    </p:nvPicPr>
                    <p:blipFill>
                      <a:blip r:embed="rId6"/>
                      <a:stretch>
                        <a:fillRect/>
                      </a:stretch>
                    </p:blipFill>
                    <p:spPr>
                      <a:xfrm>
                        <a:off x="3102159" y="2443758"/>
                        <a:ext cx="2939681" cy="380464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032991278"/>
              </p:ext>
            </p:extLst>
          </p:nvPr>
        </p:nvGraphicFramePr>
        <p:xfrm>
          <a:off x="6144617" y="2443758"/>
          <a:ext cx="2939680" cy="3804642"/>
        </p:xfrm>
        <a:graphic>
          <a:graphicData uri="http://schemas.openxmlformats.org/presentationml/2006/ole">
            <mc:AlternateContent xmlns:mc="http://schemas.openxmlformats.org/markup-compatibility/2006">
              <mc:Choice xmlns:v="urn:schemas-microsoft-com:vml" Requires="v">
                <p:oleObj spid="_x0000_s4189" name="Acrobat Document" r:id="rId7" imgW="5829257" imgH="7543568" progId="AcroExch.Document.DC">
                  <p:embed/>
                </p:oleObj>
              </mc:Choice>
              <mc:Fallback>
                <p:oleObj name="Acrobat Document" r:id="rId7" imgW="5829257" imgH="7543568" progId="AcroExch.Document.DC">
                  <p:embed/>
                  <p:pic>
                    <p:nvPicPr>
                      <p:cNvPr id="0" name=""/>
                      <p:cNvPicPr/>
                      <p:nvPr/>
                    </p:nvPicPr>
                    <p:blipFill>
                      <a:blip r:embed="rId4"/>
                      <a:stretch>
                        <a:fillRect/>
                      </a:stretch>
                    </p:blipFill>
                    <p:spPr>
                      <a:xfrm>
                        <a:off x="6144617" y="2443758"/>
                        <a:ext cx="2939680" cy="3804642"/>
                      </a:xfrm>
                      <a:prstGeom prst="rect">
                        <a:avLst/>
                      </a:prstGeom>
                    </p:spPr>
                  </p:pic>
                </p:oleObj>
              </mc:Fallback>
            </mc:AlternateContent>
          </a:graphicData>
        </a:graphic>
      </p:graphicFrame>
    </p:spTree>
    <p:extLst>
      <p:ext uri="{BB962C8B-B14F-4D97-AF65-F5344CB8AC3E}">
        <p14:creationId xmlns:p14="http://schemas.microsoft.com/office/powerpoint/2010/main" val="2285931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181660"/>
            <a:ext cx="7619999" cy="646331"/>
          </a:xfrm>
        </p:spPr>
        <p:txBody>
          <a:bodyPr/>
          <a:lstStyle/>
          <a:p>
            <a:r>
              <a:rPr lang="en-US" dirty="0" smtClean="0"/>
              <a:t>Documents for Contracting</a:t>
            </a:r>
            <a:endParaRPr lang="en-US" dirty="0"/>
          </a:p>
        </p:txBody>
      </p:sp>
      <p:sp>
        <p:nvSpPr>
          <p:cNvPr id="3" name="Text Placeholder 2"/>
          <p:cNvSpPr>
            <a:spLocks noGrp="1"/>
          </p:cNvSpPr>
          <p:nvPr>
            <p:ph type="body" sz="quarter" idx="10"/>
          </p:nvPr>
        </p:nvSpPr>
        <p:spPr>
          <a:xfrm>
            <a:off x="228600" y="1219200"/>
            <a:ext cx="8686800" cy="5334000"/>
          </a:xfrm>
        </p:spPr>
        <p:txBody>
          <a:bodyPr/>
          <a:lstStyle/>
          <a:p>
            <a:pPr lvl="0"/>
            <a:r>
              <a:rPr lang="en-US" sz="2400" dirty="0" smtClean="0"/>
              <a:t>Contracting documents for Minuteman </a:t>
            </a:r>
            <a:r>
              <a:rPr lang="en-US" sz="2400" dirty="0"/>
              <a:t>S</a:t>
            </a:r>
            <a:r>
              <a:rPr lang="en-US" sz="2400" dirty="0" smtClean="0"/>
              <a:t>cholarship:</a:t>
            </a:r>
          </a:p>
          <a:p>
            <a:pPr lvl="1"/>
            <a:r>
              <a:rPr lang="en-US" sz="2200" dirty="0" smtClean="0"/>
              <a:t>Complete CC Form 201-R (double click image for pdf)</a:t>
            </a:r>
          </a:p>
        </p:txBody>
      </p:sp>
      <p:graphicFrame>
        <p:nvGraphicFramePr>
          <p:cNvPr id="4" name="Object 3"/>
          <p:cNvGraphicFramePr>
            <a:graphicFrameLocks noChangeAspect="1"/>
          </p:cNvGraphicFramePr>
          <p:nvPr>
            <p:extLst>
              <p:ext uri="{D42A27DB-BD31-4B8C-83A1-F6EECF244321}">
                <p14:modId xmlns:p14="http://schemas.microsoft.com/office/powerpoint/2010/main" val="1877432616"/>
              </p:ext>
            </p:extLst>
          </p:nvPr>
        </p:nvGraphicFramePr>
        <p:xfrm>
          <a:off x="2895600" y="2286000"/>
          <a:ext cx="3140075" cy="4064000"/>
        </p:xfrm>
        <a:graphic>
          <a:graphicData uri="http://schemas.openxmlformats.org/presentationml/2006/ole">
            <mc:AlternateContent xmlns:mc="http://schemas.openxmlformats.org/markup-compatibility/2006">
              <mc:Choice xmlns:v="urn:schemas-microsoft-com:vml" Requires="v">
                <p:oleObj spid="_x0000_s2082" name="Acrobat Document" r:id="rId3" imgW="5829257" imgH="7543568" progId="AcroExch.Document.DC">
                  <p:embed/>
                </p:oleObj>
              </mc:Choice>
              <mc:Fallback>
                <p:oleObj name="Acrobat Document" r:id="rId3" imgW="5829257" imgH="7543568" progId="AcroExch.Document.DC">
                  <p:embed/>
                  <p:pic>
                    <p:nvPicPr>
                      <p:cNvPr id="0" name=""/>
                      <p:cNvPicPr/>
                      <p:nvPr/>
                    </p:nvPicPr>
                    <p:blipFill>
                      <a:blip r:embed="rId4"/>
                      <a:stretch>
                        <a:fillRect/>
                      </a:stretch>
                    </p:blipFill>
                    <p:spPr>
                      <a:xfrm>
                        <a:off x="2895600" y="2286000"/>
                        <a:ext cx="3140075" cy="4064000"/>
                      </a:xfrm>
                      <a:prstGeom prst="rect">
                        <a:avLst/>
                      </a:prstGeom>
                    </p:spPr>
                  </p:pic>
                </p:oleObj>
              </mc:Fallback>
            </mc:AlternateContent>
          </a:graphicData>
        </a:graphic>
      </p:graphicFrame>
    </p:spTree>
    <p:extLst>
      <p:ext uri="{BB962C8B-B14F-4D97-AF65-F5344CB8AC3E}">
        <p14:creationId xmlns:p14="http://schemas.microsoft.com/office/powerpoint/2010/main" val="669588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762001" y="212437"/>
            <a:ext cx="7619999" cy="584775"/>
          </a:xfrm>
        </p:spPr>
        <p:txBody>
          <a:bodyPr/>
          <a:lstStyle/>
          <a:p>
            <a:r>
              <a:rPr lang="en-US" altLang="en-US" sz="3200" dirty="0" smtClean="0"/>
              <a:t>GRFD Scholarship Benefits</a:t>
            </a:r>
          </a:p>
        </p:txBody>
      </p:sp>
      <p:sp>
        <p:nvSpPr>
          <p:cNvPr id="31748" name="Rectangle 3"/>
          <p:cNvSpPr>
            <a:spLocks noGrp="1" noChangeArrowheads="1"/>
          </p:cNvSpPr>
          <p:nvPr>
            <p:ph type="body" sz="quarter" idx="10"/>
          </p:nvPr>
        </p:nvSpPr>
        <p:spPr>
          <a:xfrm>
            <a:off x="228600" y="1143000"/>
            <a:ext cx="8839200" cy="5715000"/>
          </a:xfrm>
        </p:spPr>
        <p:txBody>
          <a:bodyPr/>
          <a:lstStyle/>
          <a:p>
            <a:pPr marL="0" indent="0">
              <a:buNone/>
            </a:pPr>
            <a:r>
              <a:rPr lang="en-US" altLang="en-US" sz="2400" b="1" dirty="0" smtClean="0"/>
              <a:t>A GRFD contracted scholarship Cadet can earn: </a:t>
            </a:r>
          </a:p>
          <a:p>
            <a:pPr>
              <a:lnSpc>
                <a:spcPct val="200000"/>
              </a:lnSpc>
            </a:pPr>
            <a:r>
              <a:rPr lang="en-US" altLang="en-US" sz="2400" dirty="0" smtClean="0"/>
              <a:t>Full Tuition/Fees or Room/Board ($10K per year)</a:t>
            </a:r>
          </a:p>
          <a:p>
            <a:pPr>
              <a:lnSpc>
                <a:spcPct val="200000"/>
              </a:lnSpc>
            </a:pPr>
            <a:r>
              <a:rPr lang="en-US" altLang="en-US" sz="2400" dirty="0" smtClean="0"/>
              <a:t>$1200 a year book stipend</a:t>
            </a:r>
          </a:p>
          <a:p>
            <a:pPr>
              <a:lnSpc>
                <a:spcPct val="200000"/>
              </a:lnSpc>
            </a:pPr>
            <a:r>
              <a:rPr lang="en-US" altLang="en-US" sz="2400" dirty="0" smtClean="0"/>
              <a:t>ROTC Cadet stipend each month $420</a:t>
            </a:r>
          </a:p>
          <a:p>
            <a:pPr>
              <a:lnSpc>
                <a:spcPct val="200000"/>
              </a:lnSpc>
            </a:pPr>
            <a:r>
              <a:rPr lang="en-US" altLang="en-US" sz="2400" dirty="0" smtClean="0"/>
              <a:t>Earn E-5 drill pay upon contracting</a:t>
            </a:r>
          </a:p>
          <a:p>
            <a:pPr>
              <a:lnSpc>
                <a:spcPct val="200000"/>
              </a:lnSpc>
            </a:pPr>
            <a:r>
              <a:rPr lang="en-US" altLang="en-US" sz="2400" dirty="0" smtClean="0"/>
              <a:t>CH 30/33 if eligible</a:t>
            </a:r>
          </a:p>
          <a:p>
            <a:pPr>
              <a:lnSpc>
                <a:spcPct val="200000"/>
              </a:lnSpc>
            </a:pPr>
            <a:r>
              <a:rPr lang="en-US" altLang="en-US" sz="2400" dirty="0" smtClean="0"/>
              <a:t>State Tuition option (ARNG) (varies state to state)</a:t>
            </a:r>
          </a:p>
          <a:p>
            <a:endParaRPr lang="en-US" altLang="en-US" dirty="0" smtClean="0"/>
          </a:p>
          <a:p>
            <a:endParaRPr lang="en-US" altLang="en-US" dirty="0" smtClean="0"/>
          </a:p>
        </p:txBody>
      </p:sp>
    </p:spTree>
    <p:extLst>
      <p:ext uri="{BB962C8B-B14F-4D97-AF65-F5344CB8AC3E}">
        <p14:creationId xmlns:p14="http://schemas.microsoft.com/office/powerpoint/2010/main" val="3257575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Text Placeholder 2"/>
          <p:cNvSpPr>
            <a:spLocks noGrp="1"/>
          </p:cNvSpPr>
          <p:nvPr>
            <p:ph type="body" sz="quarter" idx="10"/>
          </p:nvPr>
        </p:nvSpPr>
        <p:spPr/>
        <p:txBody>
          <a:bodyPr/>
          <a:lstStyle/>
          <a:p>
            <a:r>
              <a:rPr lang="en-US" sz="2400" dirty="0">
                <a:ea typeface="ＭＳ Ｐゴシック" panose="020B0600070205080204" pitchFamily="34" charset="-128"/>
              </a:rPr>
              <a:t>Never promise a </a:t>
            </a:r>
            <a:r>
              <a:rPr lang="en-US" sz="2400" dirty="0" smtClean="0">
                <a:ea typeface="ＭＳ Ｐゴシック" panose="020B0600070205080204" pitchFamily="34" charset="-128"/>
              </a:rPr>
              <a:t>scholarship</a:t>
            </a:r>
          </a:p>
          <a:p>
            <a:pPr marL="0" indent="0">
              <a:buNone/>
            </a:pPr>
            <a:endParaRPr lang="en-US" sz="200" dirty="0">
              <a:ea typeface="ＭＳ Ｐゴシック" panose="020B0600070205080204" pitchFamily="34" charset="-128"/>
            </a:endParaRPr>
          </a:p>
          <a:p>
            <a:r>
              <a:rPr lang="en-US" sz="2400" dirty="0">
                <a:ea typeface="ＭＳ Ｐゴシック" panose="020B0600070205080204" pitchFamily="34" charset="-128"/>
              </a:rPr>
              <a:t>Delegation of </a:t>
            </a:r>
            <a:r>
              <a:rPr lang="en-US" sz="2400" dirty="0" smtClean="0">
                <a:ea typeface="ＭＳ Ｐゴシック" panose="020B0600070205080204" pitchFamily="34" charset="-128"/>
              </a:rPr>
              <a:t>Authority for TAGs/MSCs</a:t>
            </a:r>
          </a:p>
          <a:p>
            <a:pPr lvl="1"/>
            <a:r>
              <a:rPr lang="en-US" dirty="0" smtClean="0"/>
              <a:t>We will accept delegation of authority signatures, if a memo has been written from the TAG or MSC </a:t>
            </a:r>
            <a:r>
              <a:rPr lang="en-US" dirty="0"/>
              <a:t>giving </a:t>
            </a:r>
            <a:r>
              <a:rPr lang="en-US" dirty="0" smtClean="0"/>
              <a:t>the authority to whomever.</a:t>
            </a:r>
          </a:p>
          <a:p>
            <a:pPr marL="287337" lvl="1" indent="0">
              <a:buNone/>
            </a:pPr>
            <a:endParaRPr lang="en-US" sz="200" dirty="0" smtClean="0"/>
          </a:p>
          <a:p>
            <a:r>
              <a:rPr lang="en-US" altLang="en-US" sz="2400" dirty="0" smtClean="0">
                <a:ea typeface="ＭＳ Ｐゴシック" panose="020B0600070205080204" pitchFamily="34" charset="-128"/>
              </a:rPr>
              <a:t>Schools should </a:t>
            </a:r>
            <a:r>
              <a:rPr lang="en-US" altLang="en-US" sz="2400" dirty="0">
                <a:ea typeface="ＭＳ Ｐゴシック" panose="020B0600070205080204" pitchFamily="34" charset="-128"/>
              </a:rPr>
              <a:t>counsel the cadet in writing on benefits &amp; </a:t>
            </a:r>
            <a:r>
              <a:rPr lang="en-US" altLang="en-US" sz="2400" dirty="0" smtClean="0">
                <a:ea typeface="ＭＳ Ｐゴシック" panose="020B0600070205080204" pitchFamily="34" charset="-128"/>
              </a:rPr>
              <a:t>options</a:t>
            </a:r>
          </a:p>
          <a:p>
            <a:pPr marL="0" indent="0">
              <a:buNone/>
            </a:pPr>
            <a:endParaRPr lang="en-US" altLang="en-US" sz="200" dirty="0">
              <a:ea typeface="ＭＳ Ｐゴシック" panose="020B0600070205080204" pitchFamily="34" charset="-128"/>
            </a:endParaRPr>
          </a:p>
          <a:p>
            <a:r>
              <a:rPr lang="en-US" altLang="en-US" sz="2400" dirty="0">
                <a:ea typeface="ＭＳ Ｐゴシック" panose="020B0600070205080204" pitchFamily="34" charset="-128"/>
              </a:rPr>
              <a:t>Additional counseling from RC recruiter &amp; RC </a:t>
            </a:r>
            <a:r>
              <a:rPr lang="en-US" altLang="en-US" sz="2400" dirty="0" smtClean="0">
                <a:ea typeface="ＭＳ Ｐゴシック" panose="020B0600070205080204" pitchFamily="34" charset="-128"/>
              </a:rPr>
              <a:t>Unit</a:t>
            </a:r>
          </a:p>
          <a:p>
            <a:pPr marL="0" indent="0">
              <a:buNone/>
            </a:pPr>
            <a:endParaRPr lang="en-US" altLang="en-US" sz="200" dirty="0">
              <a:ea typeface="ＭＳ Ｐゴシック" panose="020B0600070205080204" pitchFamily="34" charset="-128"/>
            </a:endParaRPr>
          </a:p>
          <a:p>
            <a:r>
              <a:rPr lang="en-US" altLang="en-US" sz="2400" dirty="0">
                <a:ea typeface="ＭＳ Ｐゴシック" panose="020B0600070205080204" pitchFamily="34" charset="-128"/>
              </a:rPr>
              <a:t>Make sure scholarships are accepted w/in </a:t>
            </a:r>
            <a:r>
              <a:rPr lang="en-US" altLang="en-US" sz="2400" u="sng" dirty="0">
                <a:ea typeface="ＭＳ Ｐゴシック" panose="020B0600070205080204" pitchFamily="34" charset="-128"/>
              </a:rPr>
              <a:t>21</a:t>
            </a:r>
            <a:r>
              <a:rPr lang="en-US" altLang="en-US" sz="2400" dirty="0">
                <a:ea typeface="ＭＳ Ｐゴシック" panose="020B0600070205080204" pitchFamily="34" charset="-128"/>
              </a:rPr>
              <a:t> days after making the </a:t>
            </a:r>
            <a:r>
              <a:rPr lang="en-US" altLang="en-US" sz="2400" dirty="0" smtClean="0">
                <a:ea typeface="ＭＳ Ｐゴシック" panose="020B0600070205080204" pitchFamily="34" charset="-128"/>
              </a:rPr>
              <a:t>offer</a:t>
            </a:r>
          </a:p>
          <a:p>
            <a:pPr marL="0" indent="0">
              <a:buNone/>
            </a:pPr>
            <a:endParaRPr lang="en-US" altLang="en-US" sz="2200" dirty="0">
              <a:ea typeface="ＭＳ Ｐゴシック" panose="020B0600070205080204" pitchFamily="34" charset="-128"/>
            </a:endParaRPr>
          </a:p>
          <a:p>
            <a:r>
              <a:rPr lang="en-US" altLang="en-US" sz="2400" dirty="0" smtClean="0">
                <a:ea typeface="ＭＳ Ｐゴシック" panose="020B0600070205080204" pitchFamily="34" charset="-128"/>
              </a:rPr>
              <a:t>Keep </a:t>
            </a:r>
            <a:r>
              <a:rPr lang="en-US" altLang="en-US" sz="2400" dirty="0">
                <a:ea typeface="ＭＳ Ｐゴシック" panose="020B0600070205080204" pitchFamily="34" charset="-128"/>
              </a:rPr>
              <a:t>updated RC Unit information (CDR, 1SG, </a:t>
            </a:r>
            <a:r>
              <a:rPr lang="en-US" altLang="en-US" sz="2400" dirty="0" smtClean="0">
                <a:ea typeface="ＭＳ Ｐゴシック" panose="020B0600070205080204" pitchFamily="34" charset="-128"/>
              </a:rPr>
              <a:t>Unit Admin.)</a:t>
            </a:r>
            <a:endParaRPr lang="en-US" altLang="en-US" sz="2400" dirty="0">
              <a:ea typeface="ＭＳ Ｐゴシック" panose="020B0600070205080204" pitchFamily="34" charset="-128"/>
            </a:endParaRPr>
          </a:p>
          <a:p>
            <a:pPr marL="0" indent="0">
              <a:buNone/>
            </a:pPr>
            <a:endParaRPr lang="en-US" dirty="0" smtClean="0"/>
          </a:p>
          <a:p>
            <a:endParaRPr lang="en-US" dirty="0"/>
          </a:p>
        </p:txBody>
      </p:sp>
    </p:spTree>
    <p:extLst>
      <p:ext uri="{BB962C8B-B14F-4D97-AF65-F5344CB8AC3E}">
        <p14:creationId xmlns:p14="http://schemas.microsoft.com/office/powerpoint/2010/main" val="3036438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228600" y="762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t>UNITED STATES ARMY CADET COMMAND</a:t>
            </a:r>
          </a:p>
          <a:p>
            <a:pPr algn="ctr" eaLnBrk="1" hangingPunct="1">
              <a:spcBef>
                <a:spcPct val="0"/>
              </a:spcBef>
              <a:buFontTx/>
              <a:buNone/>
            </a:pPr>
            <a:r>
              <a:rPr lang="en-US" altLang="en-US" sz="2800" b="1" dirty="0"/>
              <a:t>FT KNOX, KY </a:t>
            </a:r>
          </a:p>
        </p:txBody>
      </p:sp>
      <p:sp>
        <p:nvSpPr>
          <p:cNvPr id="10" name="Text Box 4"/>
          <p:cNvSpPr txBox="1">
            <a:spLocks noChangeArrowheads="1"/>
          </p:cNvSpPr>
          <p:nvPr/>
        </p:nvSpPr>
        <p:spPr bwMode="auto">
          <a:xfrm>
            <a:off x="4953000" y="3928408"/>
            <a:ext cx="3733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FontTx/>
              <a:buNone/>
            </a:pPr>
            <a:r>
              <a:rPr lang="en-US" altLang="en-US" sz="2000" b="1" dirty="0"/>
              <a:t>Mr. Donovan Lea</a:t>
            </a:r>
          </a:p>
          <a:p>
            <a:pPr algn="ctr">
              <a:spcBef>
                <a:spcPts val="600"/>
              </a:spcBef>
              <a:buFontTx/>
              <a:buNone/>
            </a:pPr>
            <a:r>
              <a:rPr lang="en-US" altLang="en-US" sz="2000" b="1" dirty="0"/>
              <a:t>ROTC Support Administrator</a:t>
            </a:r>
          </a:p>
          <a:p>
            <a:pPr algn="ctr">
              <a:spcBef>
                <a:spcPts val="600"/>
              </a:spcBef>
              <a:buFontTx/>
              <a:buNone/>
            </a:pPr>
            <a:r>
              <a:rPr lang="en-US" altLang="en-US" sz="2000" b="1" dirty="0"/>
              <a:t>ARNG Contractor</a:t>
            </a:r>
          </a:p>
          <a:p>
            <a:pPr algn="ctr">
              <a:spcBef>
                <a:spcPts val="600"/>
              </a:spcBef>
              <a:buFontTx/>
              <a:buNone/>
            </a:pPr>
            <a:r>
              <a:rPr lang="en-US" altLang="en-US" sz="2000" b="1" dirty="0"/>
              <a:t>502-624-1739</a:t>
            </a:r>
          </a:p>
          <a:p>
            <a:pPr algn="ctr">
              <a:spcBef>
                <a:spcPts val="600"/>
              </a:spcBef>
              <a:buFontTx/>
              <a:buNone/>
            </a:pPr>
            <a:r>
              <a:rPr lang="en-US" altLang="en-US" sz="2000" b="1" dirty="0">
                <a:solidFill>
                  <a:srgbClr val="0000FF"/>
                </a:solidFill>
              </a:rPr>
              <a:t>donovan.h.lea.ctr@mail.mil</a:t>
            </a:r>
          </a:p>
        </p:txBody>
      </p:sp>
      <p:sp>
        <p:nvSpPr>
          <p:cNvPr id="12" name="Text Box 4"/>
          <p:cNvSpPr txBox="1">
            <a:spLocks noChangeArrowheads="1"/>
          </p:cNvSpPr>
          <p:nvPr/>
        </p:nvSpPr>
        <p:spPr bwMode="auto">
          <a:xfrm>
            <a:off x="381000" y="3914080"/>
            <a:ext cx="37338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FontTx/>
              <a:buNone/>
            </a:pPr>
            <a:r>
              <a:rPr lang="en-US" altLang="en-US" sz="2000" b="1" dirty="0"/>
              <a:t>CPT </a:t>
            </a:r>
            <a:r>
              <a:rPr lang="en-US" altLang="en-US" sz="2000" b="1" dirty="0" smtClean="0"/>
              <a:t>Gregory Bucci</a:t>
            </a:r>
            <a:endParaRPr lang="en-US" altLang="en-US" sz="2000" b="1" dirty="0"/>
          </a:p>
          <a:p>
            <a:pPr algn="ctr">
              <a:spcBef>
                <a:spcPts val="600"/>
              </a:spcBef>
              <a:buFontTx/>
              <a:buNone/>
            </a:pPr>
            <a:r>
              <a:rPr lang="en-US" altLang="en-US" sz="2000" b="1" dirty="0"/>
              <a:t>USACC USAR Scholarships Program Manager</a:t>
            </a:r>
          </a:p>
          <a:p>
            <a:pPr algn="ctr">
              <a:spcBef>
                <a:spcPts val="600"/>
              </a:spcBef>
              <a:buFontTx/>
              <a:buNone/>
            </a:pPr>
            <a:r>
              <a:rPr lang="en-US" altLang="en-US" sz="2000" b="1" dirty="0"/>
              <a:t>502-624-7695</a:t>
            </a:r>
          </a:p>
          <a:p>
            <a:pPr algn="ctr">
              <a:spcBef>
                <a:spcPts val="600"/>
              </a:spcBef>
              <a:buFontTx/>
              <a:buNone/>
            </a:pPr>
            <a:r>
              <a:rPr lang="en-US" altLang="en-US" sz="2000" b="1" dirty="0" smtClean="0">
                <a:solidFill>
                  <a:srgbClr val="0000FF"/>
                </a:solidFill>
              </a:rPr>
              <a:t>gregory.r.bucci.mil@mail.mil</a:t>
            </a:r>
            <a:endParaRPr lang="en-US" altLang="en-US" sz="2000" b="1" dirty="0">
              <a:solidFill>
                <a:srgbClr val="0000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759" y="1787287"/>
            <a:ext cx="2090281" cy="209028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715" y="1910678"/>
            <a:ext cx="1650369" cy="1843498"/>
          </a:xfrm>
          <a:prstGeom prst="rect">
            <a:avLst/>
          </a:prstGeom>
        </p:spPr>
      </p:pic>
    </p:spTree>
    <p:extLst>
      <p:ext uri="{BB962C8B-B14F-4D97-AF65-F5344CB8AC3E}">
        <p14:creationId xmlns:p14="http://schemas.microsoft.com/office/powerpoint/2010/main" val="1877467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a:t>AY 2020-2021 Minuteman GRFD scholarship </a:t>
            </a:r>
            <a:r>
              <a:rPr lang="en-US" dirty="0" smtClean="0"/>
              <a:t>program</a:t>
            </a:r>
          </a:p>
          <a:p>
            <a:pPr marL="0" indent="0">
              <a:buNone/>
            </a:pPr>
            <a:endParaRPr lang="en-US" sz="200" dirty="0"/>
          </a:p>
          <a:p>
            <a:r>
              <a:rPr lang="en-US" dirty="0" smtClean="0"/>
              <a:t>Minuteman Nomination </a:t>
            </a:r>
            <a:r>
              <a:rPr lang="en-US" dirty="0"/>
              <a:t>P</a:t>
            </a:r>
            <a:r>
              <a:rPr lang="en-US" dirty="0" smtClean="0"/>
              <a:t>rocess</a:t>
            </a:r>
          </a:p>
          <a:p>
            <a:pPr marL="0" indent="0">
              <a:buNone/>
            </a:pPr>
            <a:endParaRPr lang="en-US" sz="200" dirty="0" smtClean="0"/>
          </a:p>
          <a:p>
            <a:r>
              <a:rPr lang="en-US" dirty="0" smtClean="0"/>
              <a:t>Minuteman </a:t>
            </a:r>
            <a:r>
              <a:rPr lang="en-US" dirty="0"/>
              <a:t>E</a:t>
            </a:r>
            <a:r>
              <a:rPr lang="en-US" dirty="0" smtClean="0"/>
              <a:t>ligibility </a:t>
            </a:r>
            <a:r>
              <a:rPr lang="en-US" dirty="0"/>
              <a:t>R</a:t>
            </a:r>
            <a:r>
              <a:rPr lang="en-US" dirty="0" smtClean="0"/>
              <a:t>equirements</a:t>
            </a:r>
          </a:p>
          <a:p>
            <a:pPr marL="0" indent="0">
              <a:buNone/>
            </a:pPr>
            <a:endParaRPr lang="en-US" sz="200" dirty="0" smtClean="0"/>
          </a:p>
          <a:p>
            <a:r>
              <a:rPr lang="en-US" dirty="0" smtClean="0"/>
              <a:t>Processing </a:t>
            </a:r>
            <a:r>
              <a:rPr lang="en-US" dirty="0"/>
              <a:t>d</a:t>
            </a:r>
            <a:r>
              <a:rPr lang="en-US" dirty="0" smtClean="0"/>
              <a:t>ocuments</a:t>
            </a:r>
          </a:p>
          <a:p>
            <a:pPr marL="0" indent="0">
              <a:buNone/>
            </a:pPr>
            <a:endParaRPr lang="en-US" sz="200" dirty="0" smtClean="0"/>
          </a:p>
          <a:p>
            <a:r>
              <a:rPr lang="en-US" dirty="0" smtClean="0"/>
              <a:t>Minuteman Guaranteed Reserve Forces Duty (GRFD) </a:t>
            </a:r>
            <a:r>
              <a:rPr lang="en-US" dirty="0"/>
              <a:t>S</a:t>
            </a:r>
            <a:r>
              <a:rPr lang="en-US" dirty="0" smtClean="0"/>
              <a:t>cholarship benefits</a:t>
            </a:r>
          </a:p>
          <a:p>
            <a:pPr marL="0" indent="0">
              <a:buNone/>
            </a:pPr>
            <a:endParaRPr lang="en-US" sz="200" dirty="0" smtClean="0"/>
          </a:p>
          <a:p>
            <a:r>
              <a:rPr lang="en-US" dirty="0" smtClean="0"/>
              <a:t>Best practices</a:t>
            </a:r>
          </a:p>
        </p:txBody>
      </p:sp>
    </p:spTree>
    <p:extLst>
      <p:ext uri="{BB962C8B-B14F-4D97-AF65-F5344CB8AC3E}">
        <p14:creationId xmlns:p14="http://schemas.microsoft.com/office/powerpoint/2010/main" val="570297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228600" y="1219200"/>
            <a:ext cx="8305800" cy="5638800"/>
          </a:xfrm>
          <a:ln>
            <a:noFill/>
          </a:ln>
        </p:spPr>
        <p:txBody>
          <a:bodyPr/>
          <a:lstStyle/>
          <a:p>
            <a:r>
              <a:rPr lang="en-US" sz="2400" dirty="0"/>
              <a:t>Minuteman </a:t>
            </a:r>
            <a:r>
              <a:rPr lang="en-US" sz="2400" dirty="0" smtClean="0"/>
              <a:t>Scholarships </a:t>
            </a:r>
            <a:r>
              <a:rPr lang="en-US" sz="2400" dirty="0"/>
              <a:t>are designed this year to bring new applicants </a:t>
            </a:r>
            <a:r>
              <a:rPr lang="en-US" sz="2400" dirty="0" smtClean="0"/>
              <a:t>to </a:t>
            </a:r>
            <a:r>
              <a:rPr lang="en-US" sz="2400" dirty="0"/>
              <a:t>ROTC </a:t>
            </a:r>
            <a:r>
              <a:rPr lang="en-US" sz="2400" dirty="0" smtClean="0"/>
              <a:t>Programs</a:t>
            </a:r>
          </a:p>
          <a:p>
            <a:pPr marL="0" indent="0">
              <a:buNone/>
            </a:pPr>
            <a:endParaRPr lang="en-US" sz="100" dirty="0"/>
          </a:p>
          <a:p>
            <a:r>
              <a:rPr lang="en-US" sz="2400" dirty="0" smtClean="0"/>
              <a:t>All prospects nominated are incoming freshman or those that have four years remaining in college</a:t>
            </a:r>
          </a:p>
          <a:p>
            <a:pPr marL="0" indent="0">
              <a:buNone/>
            </a:pPr>
            <a:endParaRPr lang="en-US" sz="100" dirty="0" smtClean="0"/>
          </a:p>
          <a:p>
            <a:r>
              <a:rPr lang="en-US" sz="2400" dirty="0" smtClean="0"/>
              <a:t>The Minuteman Scholarship process has changed to track all nominations from start to finish</a:t>
            </a:r>
          </a:p>
          <a:p>
            <a:pPr marL="0" indent="0">
              <a:buNone/>
            </a:pPr>
            <a:endParaRPr lang="en-US" sz="100" dirty="0" smtClean="0"/>
          </a:p>
          <a:p>
            <a:r>
              <a:rPr lang="en-US" sz="2400" dirty="0"/>
              <a:t>4-year S</a:t>
            </a:r>
            <a:r>
              <a:rPr lang="en-US" sz="2400" dirty="0" smtClean="0"/>
              <a:t>cholarships </a:t>
            </a:r>
            <a:r>
              <a:rPr lang="en-US" sz="2400" dirty="0"/>
              <a:t>may only be awarded to candidates attending a host program or a </a:t>
            </a:r>
            <a:r>
              <a:rPr lang="en-US" sz="2400" dirty="0" smtClean="0"/>
              <a:t>(Extension / Cross-town) Public </a:t>
            </a:r>
            <a:r>
              <a:rPr lang="en-US" sz="2400" dirty="0"/>
              <a:t>U</a:t>
            </a:r>
            <a:r>
              <a:rPr lang="en-US" sz="2400" dirty="0" smtClean="0"/>
              <a:t>niversity </a:t>
            </a:r>
            <a:r>
              <a:rPr lang="en-US" sz="2400" dirty="0"/>
              <a:t>at resident </a:t>
            </a:r>
            <a:r>
              <a:rPr lang="en-US" sz="2400" dirty="0" smtClean="0"/>
              <a:t>rates</a:t>
            </a:r>
          </a:p>
          <a:p>
            <a:pPr marL="0" indent="0">
              <a:buNone/>
            </a:pPr>
            <a:endParaRPr lang="en-US" sz="100" dirty="0"/>
          </a:p>
          <a:p>
            <a:r>
              <a:rPr lang="en-US" sz="2400" dirty="0" smtClean="0"/>
              <a:t>All scholarships are based on available funding</a:t>
            </a:r>
          </a:p>
          <a:p>
            <a:pPr marL="0" indent="0">
              <a:buNone/>
            </a:pPr>
            <a:endParaRPr lang="en-US" sz="2600" dirty="0" smtClean="0"/>
          </a:p>
          <a:p>
            <a:endParaRPr lang="en-US" sz="2600" dirty="0" smtClean="0"/>
          </a:p>
        </p:txBody>
      </p:sp>
      <p:sp>
        <p:nvSpPr>
          <p:cNvPr id="5" name="TextBox 4"/>
          <p:cNvSpPr txBox="1"/>
          <p:nvPr/>
        </p:nvSpPr>
        <p:spPr>
          <a:xfrm>
            <a:off x="638288" y="253425"/>
            <a:ext cx="7896112" cy="584775"/>
          </a:xfrm>
          <a:prstGeom prst="rect">
            <a:avLst/>
          </a:prstGeom>
          <a:noFill/>
        </p:spPr>
        <p:txBody>
          <a:bodyPr wrap="square" rtlCol="0">
            <a:spAutoFit/>
          </a:bodyPr>
          <a:lstStyle/>
          <a:p>
            <a:pPr algn="ctr"/>
            <a:r>
              <a:rPr lang="en-US" sz="3200" b="1" dirty="0" smtClean="0"/>
              <a:t>AY20-21 Minuteman Program</a:t>
            </a:r>
          </a:p>
        </p:txBody>
      </p:sp>
    </p:spTree>
    <p:extLst>
      <p:ext uri="{BB962C8B-B14F-4D97-AF65-F5344CB8AC3E}">
        <p14:creationId xmlns:p14="http://schemas.microsoft.com/office/powerpoint/2010/main" val="3808517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Nomination Process</a:t>
            </a:r>
            <a:endParaRPr lang="en-US" dirty="0"/>
          </a:p>
        </p:txBody>
      </p:sp>
      <p:sp>
        <p:nvSpPr>
          <p:cNvPr id="42" name="Cube 41"/>
          <p:cNvSpPr/>
          <p:nvPr/>
        </p:nvSpPr>
        <p:spPr>
          <a:xfrm>
            <a:off x="5289613" y="3606802"/>
            <a:ext cx="993461" cy="1182691"/>
          </a:xfrm>
          <a:prstGeom prst="cube">
            <a:avLst>
              <a:gd name="adj" fmla="val 7256"/>
            </a:avLst>
          </a:prstGeom>
          <a:gradFill flip="none" rotWithShape="1">
            <a:gsLst>
              <a:gs pos="0">
                <a:srgbClr val="FFFF00"/>
              </a:gs>
              <a:gs pos="41000">
                <a:srgbClr val="EEF3BF"/>
              </a:gs>
              <a:gs pos="100000">
                <a:srgbClr val="FFFF00"/>
              </a:gs>
            </a:gsLst>
            <a:lin ang="1200000" scaled="0"/>
            <a:tileRect/>
          </a:gradFill>
          <a:ln w="12700" cap="flat" cmpd="sng" algn="ctr">
            <a:solidFill>
              <a:sysClr val="windowText" lastClr="000000"/>
            </a:solidFill>
            <a:prstDash val="solid"/>
            <a:miter lim="800000"/>
          </a:ln>
          <a:effectLst/>
        </p:spPr>
        <p:txBody>
          <a:bodyPr rtlCol="0" anchor="ctr"/>
          <a:lstStyle/>
          <a:p>
            <a:pPr marL="36286" marR="31297" lvl="0" indent="1361" algn="ctr" defTabSz="653156" eaLnBrk="1" fontAlgn="auto" latinLnBrk="0" hangingPunct="1">
              <a:lnSpc>
                <a:spcPct val="100000"/>
              </a:lnSpc>
              <a:spcBef>
                <a:spcPts val="500"/>
              </a:spcBef>
              <a:spcAft>
                <a:spcPts val="0"/>
              </a:spcAft>
              <a:buClrTx/>
              <a:buSzTx/>
              <a:buFontTx/>
              <a:buNone/>
              <a:tabLst/>
              <a:defRPr/>
            </a:pPr>
            <a:r>
              <a:rPr kumimoji="0" lang="en-US" sz="857" b="0" i="0" u="none" strike="noStrike" kern="0" cap="none" spc="0" normalizeH="0" baseline="0" noProof="0" dirty="0" smtClean="0">
                <a:ln>
                  <a:noFill/>
                </a:ln>
                <a:solidFill>
                  <a:prstClr val="black"/>
                </a:solidFill>
                <a:effectLst/>
                <a:uLnTx/>
                <a:uFillTx/>
                <a:latin typeface="+mn-lt"/>
                <a:ea typeface="+mn-ea"/>
                <a:cs typeface="Arial" panose="020B0604020202020204" pitchFamily="34" charset="0"/>
              </a:rPr>
              <a:t>Cadet accepts conditional offer for the Minuteman Scholarship</a:t>
            </a:r>
          </a:p>
        </p:txBody>
      </p:sp>
      <p:sp>
        <p:nvSpPr>
          <p:cNvPr id="43" name="Cube 42"/>
          <p:cNvSpPr/>
          <p:nvPr/>
        </p:nvSpPr>
        <p:spPr>
          <a:xfrm>
            <a:off x="336145" y="2996742"/>
            <a:ext cx="1114836" cy="692259"/>
          </a:xfrm>
          <a:prstGeom prst="cube">
            <a:avLst>
              <a:gd name="adj" fmla="val 12954"/>
            </a:avLst>
          </a:prstGeom>
          <a:gradFill flip="none" rotWithShape="1">
            <a:gsLst>
              <a:gs pos="0">
                <a:srgbClr val="FF0000"/>
              </a:gs>
              <a:gs pos="50000">
                <a:srgbClr val="FFC8C8"/>
              </a:gs>
              <a:gs pos="100000">
                <a:srgbClr val="FF0000"/>
              </a:gs>
            </a:gsLst>
            <a:lin ang="1200000" scaled="0"/>
            <a:tileRect/>
          </a:gradFill>
          <a:ln w="12700" cap="flat" cmpd="sng" algn="ctr">
            <a:solidFill>
              <a:sysClr val="windowText" lastClr="000000"/>
            </a:solidFill>
            <a:prstDash val="solid"/>
            <a:miter lim="800000"/>
          </a:ln>
          <a:effectLst/>
        </p:spPr>
        <p:txBody>
          <a:bodyPr rtlCol="0" anchor="ctr"/>
          <a:lstStyle/>
          <a:p>
            <a:pPr marL="149682" marR="79830" lvl="0" indent="-66676" algn="ctr" defTabSz="653156" eaLnBrk="1" fontAlgn="auto" latinLnBrk="0" hangingPunct="1">
              <a:lnSpc>
                <a:spcPct val="100000"/>
              </a:lnSpc>
              <a:spcBef>
                <a:spcPts val="264"/>
              </a:spcBef>
              <a:spcAft>
                <a:spcPts val="0"/>
              </a:spcAft>
              <a:buClrTx/>
              <a:buSzTx/>
              <a:buFontTx/>
              <a:buNone/>
              <a:tabLst/>
              <a:defRPr/>
            </a:pPr>
            <a:r>
              <a:rPr kumimoji="0" lang="en-US" sz="800" b="1" i="0" u="none" strike="noStrike" kern="0" cap="none" spc="-4" normalizeH="0" baseline="0" noProof="0" dirty="0" smtClean="0">
                <a:ln>
                  <a:noFill/>
                </a:ln>
                <a:solidFill>
                  <a:prstClr val="black"/>
                </a:solidFill>
                <a:effectLst/>
                <a:uLnTx/>
                <a:uFillTx/>
                <a:latin typeface="+mn-lt"/>
                <a:cs typeface="Arial" panose="020B0604020202020204" pitchFamily="34" charset="0"/>
              </a:rPr>
              <a:t>Not </a:t>
            </a:r>
            <a:r>
              <a:rPr kumimoji="0" lang="en-US" sz="800" b="1" i="0" u="none" strike="noStrike" kern="0" cap="none" spc="0" normalizeH="0" baseline="0" noProof="0" dirty="0" smtClean="0">
                <a:ln>
                  <a:noFill/>
                </a:ln>
                <a:solidFill>
                  <a:prstClr val="black"/>
                </a:solidFill>
                <a:effectLst/>
                <a:uLnTx/>
                <a:uFillTx/>
                <a:latin typeface="+mn-lt"/>
                <a:cs typeface="Arial" panose="020B0604020202020204" pitchFamily="34" charset="0"/>
              </a:rPr>
              <a:t>eligible </a:t>
            </a:r>
            <a:r>
              <a:rPr kumimoji="0" lang="en-US" sz="800" b="1" i="0" u="none" strike="noStrike" kern="0" cap="none" spc="-4" normalizeH="0" baseline="0" noProof="0" dirty="0" smtClean="0">
                <a:ln>
                  <a:noFill/>
                </a:ln>
                <a:solidFill>
                  <a:prstClr val="black"/>
                </a:solidFill>
                <a:effectLst/>
                <a:uLnTx/>
                <a:uFillTx/>
                <a:latin typeface="+mn-lt"/>
                <a:cs typeface="Arial" panose="020B0604020202020204" pitchFamily="34" charset="0"/>
              </a:rPr>
              <a:t>for Minuteman</a:t>
            </a:r>
            <a:endParaRPr kumimoji="0" lang="en-US" sz="800" b="0" i="0" u="none" strike="noStrike" kern="0" cap="none" spc="0" normalizeH="0" baseline="0" noProof="0" dirty="0" smtClean="0">
              <a:ln>
                <a:noFill/>
              </a:ln>
              <a:solidFill>
                <a:prstClr val="black"/>
              </a:solidFill>
              <a:effectLst/>
              <a:uLnTx/>
              <a:uFillTx/>
              <a:latin typeface="+mn-lt"/>
              <a:cs typeface="Arial" panose="020B0604020202020204" pitchFamily="34" charset="0"/>
            </a:endParaRPr>
          </a:p>
          <a:p>
            <a:pPr marL="91170" marR="0" lvl="0" indent="0" algn="ctr" defTabSz="653156" eaLnBrk="1" fontAlgn="auto" latinLnBrk="0" hangingPunct="1">
              <a:lnSpc>
                <a:spcPct val="100000"/>
              </a:lnSpc>
              <a:spcBef>
                <a:spcPts val="4"/>
              </a:spcBef>
              <a:spcAft>
                <a:spcPts val="0"/>
              </a:spcAft>
              <a:buClrTx/>
              <a:buSzTx/>
              <a:buFontTx/>
              <a:buNone/>
              <a:tabLst/>
              <a:defRPr/>
            </a:pPr>
            <a:r>
              <a:rPr kumimoji="0" lang="en-US" sz="800" b="1" i="0" u="none" strike="noStrike" kern="0" cap="none" spc="0" normalizeH="0" baseline="0" noProof="0" dirty="0" smtClean="0">
                <a:ln>
                  <a:noFill/>
                </a:ln>
                <a:solidFill>
                  <a:prstClr val="black"/>
                </a:solidFill>
                <a:effectLst/>
                <a:uLnTx/>
                <a:uFillTx/>
                <a:latin typeface="+mn-lt"/>
                <a:cs typeface="Arial" panose="020B0604020202020204" pitchFamily="34" charset="0"/>
              </a:rPr>
              <a:t>(process </a:t>
            </a:r>
            <a:r>
              <a:rPr kumimoji="0" lang="en-US" sz="800" b="1" i="0" u="none" strike="noStrike" kern="0" cap="none" spc="-4" normalizeH="0" baseline="0" noProof="0" dirty="0" smtClean="0">
                <a:ln>
                  <a:noFill/>
                </a:ln>
                <a:solidFill>
                  <a:prstClr val="black"/>
                </a:solidFill>
                <a:effectLst/>
                <a:uLnTx/>
                <a:uFillTx/>
                <a:latin typeface="+mn-lt"/>
                <a:cs typeface="Arial" panose="020B0604020202020204" pitchFamily="34" charset="0"/>
              </a:rPr>
              <a:t>stops</a:t>
            </a:r>
            <a:r>
              <a:rPr lang="en-US" sz="800" b="1" kern="0" spc="-81" dirty="0">
                <a:solidFill>
                  <a:prstClr val="black"/>
                </a:solidFill>
                <a:latin typeface="+mn-lt"/>
                <a:cs typeface="Arial" panose="020B0604020202020204" pitchFamily="34" charset="0"/>
              </a:rPr>
              <a:t> </a:t>
            </a:r>
            <a:r>
              <a:rPr kumimoji="0" lang="en-US" sz="800" b="1" i="0" u="none" strike="noStrike" kern="0" cap="none" spc="0" normalizeH="0" baseline="0" noProof="0" dirty="0" smtClean="0">
                <a:ln>
                  <a:noFill/>
                </a:ln>
                <a:solidFill>
                  <a:prstClr val="black"/>
                </a:solidFill>
                <a:effectLst/>
                <a:uLnTx/>
                <a:uFillTx/>
                <a:latin typeface="+mn-lt"/>
                <a:cs typeface="Arial" panose="020B0604020202020204" pitchFamily="34" charset="0"/>
              </a:rPr>
              <a:t>here)</a:t>
            </a:r>
            <a:endParaRPr kumimoji="0" lang="en-US" sz="800" b="0" i="0" u="none" strike="noStrike" kern="0" cap="none" spc="0" normalizeH="0" baseline="0" noProof="0" dirty="0" smtClean="0">
              <a:ln>
                <a:noFill/>
              </a:ln>
              <a:solidFill>
                <a:prstClr val="black"/>
              </a:solidFill>
              <a:effectLst/>
              <a:uLnTx/>
              <a:uFillTx/>
              <a:latin typeface="+mn-lt"/>
              <a:cs typeface="Arial" panose="020B0604020202020204" pitchFamily="34" charset="0"/>
            </a:endParaRPr>
          </a:p>
        </p:txBody>
      </p:sp>
      <p:sp>
        <p:nvSpPr>
          <p:cNvPr id="44" name="Cube 43"/>
          <p:cNvSpPr/>
          <p:nvPr/>
        </p:nvSpPr>
        <p:spPr>
          <a:xfrm>
            <a:off x="408939" y="1575893"/>
            <a:ext cx="934306" cy="1226645"/>
          </a:xfrm>
          <a:prstGeom prst="cube">
            <a:avLst>
              <a:gd name="adj" fmla="val 5761"/>
            </a:avLst>
          </a:prstGeom>
          <a:gradFill flip="none" rotWithShape="1">
            <a:gsLst>
              <a:gs pos="0">
                <a:sysClr val="window" lastClr="FFFFFF">
                  <a:lumMod val="50000"/>
                </a:sysClr>
              </a:gs>
              <a:gs pos="54000">
                <a:srgbClr val="70AD47">
                  <a:lumMod val="20000"/>
                  <a:lumOff val="80000"/>
                </a:srgbClr>
              </a:gs>
              <a:gs pos="100000">
                <a:srgbClr val="70AD47">
                  <a:lumMod val="40000"/>
                  <a:lumOff val="60000"/>
                </a:srgbClr>
              </a:gs>
            </a:gsLst>
            <a:lin ang="1200000" scaled="0"/>
            <a:tileRect/>
          </a:gradFill>
          <a:ln w="12700" cap="flat" cmpd="sng" algn="ctr">
            <a:solidFill>
              <a:sysClr val="windowText" lastClr="000000"/>
            </a:solidFill>
            <a:prstDash val="solid"/>
            <a:miter lim="800000"/>
          </a:ln>
          <a:effectLst/>
        </p:spPr>
        <p:txBody>
          <a:bodyPr wrap="square" rtlCol="0" anchor="ctr">
            <a:noAutofit/>
          </a:bodyPr>
          <a:lstStyle/>
          <a:p>
            <a:pPr marL="6350" marR="6350" lvl="0" indent="0" algn="ctr" defTabSz="653156" eaLnBrk="1" fontAlgn="auto" latinLnBrk="0" hangingPunct="1">
              <a:lnSpc>
                <a:spcPct val="100000"/>
              </a:lnSpc>
              <a:spcBef>
                <a:spcPts val="0"/>
              </a:spcBef>
              <a:spcAft>
                <a:spcPts val="0"/>
              </a:spcAft>
              <a:buClrTx/>
              <a:buSzTx/>
              <a:buFontTx/>
              <a:buNone/>
              <a:tabLst/>
              <a:defRPr/>
            </a:pPr>
            <a:r>
              <a:rPr kumimoji="0" lang="en-US" sz="857" b="0" i="0" u="none" strike="noStrike" kern="0" cap="none" spc="0" normalizeH="0" baseline="0" noProof="0" dirty="0" smtClean="0">
                <a:ln>
                  <a:noFill/>
                </a:ln>
                <a:solidFill>
                  <a:prstClr val="black"/>
                </a:solidFill>
                <a:effectLst/>
                <a:uLnTx/>
                <a:uFillTx/>
                <a:latin typeface="+mn-lt"/>
                <a:ea typeface="Times New Roman" panose="02020603050405020304" pitchFamily="18" charset="0"/>
                <a:cs typeface="Arial" panose="020B0604020202020204" pitchFamily="34" charset="0"/>
              </a:rPr>
              <a:t>Nomination source works with ARNG/USAR local Rep to identify possible Nominees </a:t>
            </a:r>
          </a:p>
        </p:txBody>
      </p:sp>
      <p:sp>
        <p:nvSpPr>
          <p:cNvPr id="45" name="Cube 44"/>
          <p:cNvSpPr/>
          <p:nvPr/>
        </p:nvSpPr>
        <p:spPr>
          <a:xfrm>
            <a:off x="1613199" y="1575893"/>
            <a:ext cx="1157477" cy="1226645"/>
          </a:xfrm>
          <a:prstGeom prst="cube">
            <a:avLst>
              <a:gd name="adj" fmla="val 5761"/>
            </a:avLst>
          </a:prstGeom>
          <a:gradFill flip="none" rotWithShape="1">
            <a:gsLst>
              <a:gs pos="0">
                <a:sysClr val="window" lastClr="FFFFFF">
                  <a:lumMod val="65000"/>
                </a:sysClr>
              </a:gs>
              <a:gs pos="41000">
                <a:sysClr val="window" lastClr="FFFFFF">
                  <a:lumMod val="95000"/>
                </a:sysClr>
              </a:gs>
              <a:gs pos="100000">
                <a:sysClr val="window" lastClr="FFFFFF">
                  <a:lumMod val="75000"/>
                </a:sysClr>
              </a:gs>
            </a:gsLst>
            <a:lin ang="1200000" scaled="0"/>
            <a:tileRect/>
          </a:gradFill>
          <a:ln w="12700" cap="flat" cmpd="sng" algn="ctr">
            <a:solidFill>
              <a:sysClr val="windowText" lastClr="000000"/>
            </a:solidFill>
            <a:prstDash val="solid"/>
            <a:miter lim="800000"/>
          </a:ln>
          <a:effectLst/>
        </p:spPr>
        <p:txBody>
          <a:bodyPr wrap="square" rtlCol="0" anchor="ctr">
            <a:noAutofit/>
          </a:bodyPr>
          <a:lstStyle/>
          <a:p>
            <a:pPr marL="32658" marR="26308" lvl="0" indent="-6350" algn="ctr" defTabSz="653156" eaLnBrk="1" fontAlgn="auto" latinLnBrk="0" hangingPunct="1">
              <a:lnSpc>
                <a:spcPct val="100000"/>
              </a:lnSpc>
              <a:spcBef>
                <a:spcPts val="211"/>
              </a:spcBef>
              <a:spcAft>
                <a:spcPts val="0"/>
              </a:spcAft>
              <a:buClrTx/>
              <a:buSzTx/>
              <a:buFontTx/>
              <a:buNone/>
              <a:tabLst/>
              <a:defRPr/>
            </a:pPr>
            <a:r>
              <a:rPr kumimoji="0" lang="en-US" sz="857" b="0" i="0" u="none" strike="noStrike" kern="0" cap="none" spc="0" normalizeH="0" baseline="0" noProof="0" dirty="0" smtClean="0">
                <a:ln>
                  <a:noFill/>
                </a:ln>
                <a:solidFill>
                  <a:srgbClr val="000000"/>
                </a:solidFill>
                <a:effectLst/>
                <a:uLnTx/>
                <a:uFillTx/>
                <a:latin typeface="+mn-lt"/>
                <a:ea typeface="Times New Roman" panose="02020603050405020304" pitchFamily="18" charset="0"/>
                <a:cs typeface="+mn-cs"/>
              </a:rPr>
              <a:t>Nomination</a:t>
            </a:r>
            <a:r>
              <a:rPr kumimoji="0" lang="en-US" sz="857" b="0" i="0" u="none" strike="noStrike" kern="0" cap="none" spc="0" normalizeH="0" noProof="0" dirty="0" smtClean="0">
                <a:ln>
                  <a:noFill/>
                </a:ln>
                <a:solidFill>
                  <a:srgbClr val="000000"/>
                </a:solidFill>
                <a:effectLst/>
                <a:uLnTx/>
                <a:uFillTx/>
                <a:latin typeface="+mn-lt"/>
                <a:ea typeface="Times New Roman" panose="02020603050405020304" pitchFamily="18" charset="0"/>
                <a:cs typeface="+mn-cs"/>
              </a:rPr>
              <a:t> source </a:t>
            </a:r>
            <a:r>
              <a:rPr lang="en-US" sz="857" kern="0" dirty="0">
                <a:solidFill>
                  <a:srgbClr val="000000"/>
                </a:solidFill>
                <a:latin typeface="+mn-lt"/>
                <a:ea typeface="Times New Roman" panose="02020603050405020304" pitchFamily="18" charset="0"/>
              </a:rPr>
              <a:t>nominates </a:t>
            </a:r>
            <a:r>
              <a:rPr kumimoji="0" lang="en-US" sz="857" b="0" i="0" u="none" strike="noStrike" kern="0" cap="none" spc="0" normalizeH="0" baseline="0" noProof="0" dirty="0" smtClean="0">
                <a:ln>
                  <a:noFill/>
                </a:ln>
                <a:solidFill>
                  <a:srgbClr val="000000"/>
                </a:solidFill>
                <a:effectLst/>
                <a:uLnTx/>
                <a:uFillTx/>
                <a:latin typeface="+mn-lt"/>
                <a:ea typeface="Times New Roman" panose="02020603050405020304" pitchFamily="18" charset="0"/>
                <a:cs typeface="+mn-cs"/>
              </a:rPr>
              <a:t>prospect based on meeting Scholarship requirements per AR 145-1 &amp; CC PAM 145-1</a:t>
            </a:r>
          </a:p>
        </p:txBody>
      </p:sp>
      <p:sp>
        <p:nvSpPr>
          <p:cNvPr id="46" name="Cube 45"/>
          <p:cNvSpPr/>
          <p:nvPr/>
        </p:nvSpPr>
        <p:spPr>
          <a:xfrm>
            <a:off x="5807680" y="1575893"/>
            <a:ext cx="1029598" cy="1226645"/>
          </a:xfrm>
          <a:prstGeom prst="cube">
            <a:avLst>
              <a:gd name="adj" fmla="val 5761"/>
            </a:avLst>
          </a:prstGeom>
          <a:gradFill flip="none" rotWithShape="1">
            <a:gsLst>
              <a:gs pos="0">
                <a:srgbClr val="FFFF00"/>
              </a:gs>
              <a:gs pos="41000">
                <a:srgbClr val="EEF3BF"/>
              </a:gs>
              <a:gs pos="100000">
                <a:srgbClr val="FFFF00"/>
              </a:gs>
            </a:gsLst>
            <a:lin ang="1200000" scaled="0"/>
            <a:tileRect/>
          </a:gradFill>
          <a:ln w="12700" cap="flat" cmpd="sng" algn="ctr">
            <a:solidFill>
              <a:sysClr val="windowText" lastClr="000000"/>
            </a:solidFill>
            <a:prstDash val="solid"/>
            <a:miter lim="800000"/>
          </a:ln>
          <a:effectLst/>
        </p:spPr>
        <p:txBody>
          <a:bodyPr rtlCol="0" anchor="ctr"/>
          <a:lstStyle/>
          <a:p>
            <a:pPr marL="36286" marR="31297" lvl="0" indent="1361" algn="ctr" defTabSz="653156" eaLnBrk="1" fontAlgn="auto" latinLnBrk="0" hangingPunct="1">
              <a:lnSpc>
                <a:spcPct val="100000"/>
              </a:lnSpc>
              <a:spcBef>
                <a:spcPts val="500"/>
              </a:spcBef>
              <a:spcAft>
                <a:spcPts val="0"/>
              </a:spcAft>
              <a:buClrTx/>
              <a:buSzTx/>
              <a:buFontTx/>
              <a:buNone/>
              <a:tabLst/>
              <a:defRPr/>
            </a:pPr>
            <a:r>
              <a:rPr kumimoji="0" lang="en-US" sz="857" b="0" i="0" u="none" strike="noStrike" kern="0" cap="none" spc="0" normalizeH="0" baseline="0" noProof="0" dirty="0" smtClean="0">
                <a:ln>
                  <a:noFill/>
                </a:ln>
                <a:solidFill>
                  <a:prstClr val="black"/>
                </a:solidFill>
                <a:effectLst/>
                <a:uLnTx/>
                <a:uFillTx/>
                <a:latin typeface="+mn-lt"/>
                <a:ea typeface="+mn-ea"/>
                <a:cs typeface="Arial" panose="020B0604020202020204" pitchFamily="34" charset="0"/>
              </a:rPr>
              <a:t>USACC HQ RMID Reps verify nomination and send through USACC BDE for Further processing</a:t>
            </a:r>
          </a:p>
        </p:txBody>
      </p:sp>
      <p:sp>
        <p:nvSpPr>
          <p:cNvPr id="47" name="Bent-Up Arrow 46"/>
          <p:cNvSpPr/>
          <p:nvPr/>
        </p:nvSpPr>
        <p:spPr>
          <a:xfrm rot="5400000" flipV="1">
            <a:off x="4141434" y="64950"/>
            <a:ext cx="706509" cy="6181685"/>
          </a:xfrm>
          <a:prstGeom prst="bentUpArrow">
            <a:avLst/>
          </a:prstGeom>
          <a:gradFill flip="none" rotWithShape="1">
            <a:gsLst>
              <a:gs pos="0">
                <a:srgbClr val="FF0000"/>
              </a:gs>
              <a:gs pos="50000">
                <a:srgbClr val="FFC8C8"/>
              </a:gs>
              <a:gs pos="100000">
                <a:srgbClr val="FF0000"/>
              </a:gs>
            </a:gsLst>
            <a:lin ang="1200000" scaled="0"/>
            <a:tileRect/>
          </a:gradFill>
          <a:ln w="12700" cap="flat" cmpd="sng" algn="ctr">
            <a:solidFill>
              <a:sysClr val="windowText" lastClr="000000"/>
            </a:solidFill>
            <a:prstDash val="solid"/>
            <a:miter lim="800000"/>
          </a:ln>
          <a:effectLst/>
        </p:spPr>
        <p:txBody>
          <a:bodyPr rtlCol="0" anchor="ctr"/>
          <a:lstStyle/>
          <a:p>
            <a:pPr marL="149682" marR="79830" lvl="0" indent="-66676" algn="ctr" defTabSz="653156" eaLnBrk="1" fontAlgn="auto" latinLnBrk="0" hangingPunct="1">
              <a:lnSpc>
                <a:spcPct val="100000"/>
              </a:lnSpc>
              <a:spcBef>
                <a:spcPts val="264"/>
              </a:spcBef>
              <a:spcAft>
                <a:spcPts val="0"/>
              </a:spcAft>
              <a:buClrTx/>
              <a:buSzTx/>
              <a:buFontTx/>
              <a:buNone/>
              <a:tabLst/>
              <a:defRPr/>
            </a:pPr>
            <a:endParaRPr kumimoji="0" lang="en-US" sz="750" b="1" i="0" u="none" strike="noStrike" kern="0" cap="none" spc="-4"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p:txBody>
      </p:sp>
      <p:sp>
        <p:nvSpPr>
          <p:cNvPr id="48" name="Bent-Up Arrow 47"/>
          <p:cNvSpPr/>
          <p:nvPr/>
        </p:nvSpPr>
        <p:spPr>
          <a:xfrm rot="5400000" flipV="1">
            <a:off x="6845834" y="2769350"/>
            <a:ext cx="706509" cy="772887"/>
          </a:xfrm>
          <a:prstGeom prst="bentUpArrow">
            <a:avLst>
              <a:gd name="adj1" fmla="val 26666"/>
              <a:gd name="adj2" fmla="val 25000"/>
              <a:gd name="adj3" fmla="val 25000"/>
            </a:avLst>
          </a:prstGeom>
          <a:gradFill flip="none" rotWithShape="1">
            <a:gsLst>
              <a:gs pos="0">
                <a:srgbClr val="FF0000"/>
              </a:gs>
              <a:gs pos="50000">
                <a:srgbClr val="FFC8C8"/>
              </a:gs>
              <a:gs pos="100000">
                <a:srgbClr val="FF0000"/>
              </a:gs>
            </a:gsLst>
            <a:lin ang="1200000" scaled="0"/>
            <a:tileRect/>
          </a:gradFill>
          <a:ln w="12700" cap="flat" cmpd="sng" algn="ctr">
            <a:solidFill>
              <a:sysClr val="windowText" lastClr="000000"/>
            </a:solidFill>
            <a:prstDash val="solid"/>
            <a:miter lim="800000"/>
          </a:ln>
          <a:effectLst/>
        </p:spPr>
        <p:txBody>
          <a:bodyPr rtlCol="0" anchor="ctr"/>
          <a:lstStyle/>
          <a:p>
            <a:pPr marL="149682" marR="79830" lvl="0" indent="-66676" algn="ctr" defTabSz="653156" eaLnBrk="1" fontAlgn="auto" latinLnBrk="0" hangingPunct="1">
              <a:lnSpc>
                <a:spcPct val="100000"/>
              </a:lnSpc>
              <a:spcBef>
                <a:spcPts val="264"/>
              </a:spcBef>
              <a:spcAft>
                <a:spcPts val="0"/>
              </a:spcAft>
              <a:buClrTx/>
              <a:buSzTx/>
              <a:buFontTx/>
              <a:buNone/>
              <a:tabLst/>
              <a:defRPr/>
            </a:pPr>
            <a:endParaRPr kumimoji="0" lang="en-US" sz="750" b="1" i="0" u="none" strike="noStrike" kern="0" cap="none" spc="-4"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p:txBody>
      </p:sp>
      <p:sp>
        <p:nvSpPr>
          <p:cNvPr id="49" name="Bent-Up Arrow 48"/>
          <p:cNvSpPr/>
          <p:nvPr/>
        </p:nvSpPr>
        <p:spPr>
          <a:xfrm rot="5400000" flipV="1">
            <a:off x="3197373" y="2485274"/>
            <a:ext cx="715091" cy="1259977"/>
          </a:xfrm>
          <a:prstGeom prst="bentUpArrow">
            <a:avLst>
              <a:gd name="adj1" fmla="val 25791"/>
              <a:gd name="adj2" fmla="val 19275"/>
              <a:gd name="adj3" fmla="val 23364"/>
            </a:avLst>
          </a:prstGeom>
          <a:gradFill flip="none" rotWithShape="1">
            <a:gsLst>
              <a:gs pos="0">
                <a:srgbClr val="FF0000"/>
              </a:gs>
              <a:gs pos="50000">
                <a:srgbClr val="FFC8C8"/>
              </a:gs>
              <a:gs pos="100000">
                <a:srgbClr val="FF0000"/>
              </a:gs>
            </a:gsLst>
            <a:lin ang="1200000" scaled="0"/>
            <a:tileRect/>
          </a:gradFill>
          <a:ln w="12700" cap="flat" cmpd="sng" algn="ctr">
            <a:solidFill>
              <a:sysClr val="windowText" lastClr="000000"/>
            </a:solidFill>
            <a:prstDash val="solid"/>
            <a:miter lim="800000"/>
          </a:ln>
          <a:effectLst/>
        </p:spPr>
        <p:txBody>
          <a:bodyPr rtlCol="0" anchor="ctr"/>
          <a:lstStyle/>
          <a:p>
            <a:pPr marL="149682" marR="79830" lvl="0" indent="-66676" algn="ctr" defTabSz="653156" eaLnBrk="1" fontAlgn="auto" latinLnBrk="0" hangingPunct="1">
              <a:lnSpc>
                <a:spcPct val="100000"/>
              </a:lnSpc>
              <a:spcBef>
                <a:spcPts val="264"/>
              </a:spcBef>
              <a:spcAft>
                <a:spcPts val="0"/>
              </a:spcAft>
              <a:buClrTx/>
              <a:buSzTx/>
              <a:buFontTx/>
              <a:buNone/>
              <a:tabLst/>
              <a:defRPr/>
            </a:pPr>
            <a:endParaRPr kumimoji="0" lang="en-US" sz="750" b="1" i="0" u="none" strike="noStrike" kern="0" cap="none" spc="-4"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p:txBody>
      </p:sp>
      <p:sp>
        <p:nvSpPr>
          <p:cNvPr id="50" name="Bent-Up Arrow 49"/>
          <p:cNvSpPr/>
          <p:nvPr/>
        </p:nvSpPr>
        <p:spPr>
          <a:xfrm rot="5400000" flipV="1">
            <a:off x="1620755" y="2870467"/>
            <a:ext cx="665499" cy="529642"/>
          </a:xfrm>
          <a:prstGeom prst="bentUpArrow">
            <a:avLst>
              <a:gd name="adj1" fmla="val 34787"/>
              <a:gd name="adj2" fmla="val 25000"/>
              <a:gd name="adj3" fmla="val 25000"/>
            </a:avLst>
          </a:prstGeom>
          <a:gradFill flip="none" rotWithShape="1">
            <a:gsLst>
              <a:gs pos="0">
                <a:srgbClr val="FF0000"/>
              </a:gs>
              <a:gs pos="50000">
                <a:srgbClr val="FFC8C8"/>
              </a:gs>
              <a:gs pos="100000">
                <a:srgbClr val="FF0000"/>
              </a:gs>
            </a:gsLst>
            <a:lin ang="1200000" scaled="0"/>
            <a:tileRect/>
          </a:gradFill>
          <a:ln w="12700" cap="flat" cmpd="sng" algn="ctr">
            <a:solidFill>
              <a:sysClr val="windowText" lastClr="000000"/>
            </a:solidFill>
            <a:prstDash val="solid"/>
            <a:miter lim="800000"/>
          </a:ln>
          <a:effectLst/>
        </p:spPr>
        <p:txBody>
          <a:bodyPr rtlCol="0" anchor="ctr"/>
          <a:lstStyle/>
          <a:p>
            <a:pPr marL="149682" marR="79830" lvl="0" indent="-66676" algn="ctr" defTabSz="653156" eaLnBrk="1" fontAlgn="auto" latinLnBrk="0" hangingPunct="1">
              <a:lnSpc>
                <a:spcPct val="100000"/>
              </a:lnSpc>
              <a:spcBef>
                <a:spcPts val="264"/>
              </a:spcBef>
              <a:spcAft>
                <a:spcPts val="0"/>
              </a:spcAft>
              <a:buClrTx/>
              <a:buSzTx/>
              <a:buFontTx/>
              <a:buNone/>
              <a:tabLst/>
              <a:defRPr/>
            </a:pPr>
            <a:endParaRPr kumimoji="0" lang="en-US" sz="750" b="1" i="0" u="none" strike="noStrike" kern="0" cap="none" spc="-4"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p:txBody>
      </p:sp>
      <p:sp>
        <p:nvSpPr>
          <p:cNvPr id="51" name="Bent-Up Arrow 50"/>
          <p:cNvSpPr/>
          <p:nvPr/>
        </p:nvSpPr>
        <p:spPr>
          <a:xfrm rot="16200000">
            <a:off x="5228928" y="2976219"/>
            <a:ext cx="479614" cy="840891"/>
          </a:xfrm>
          <a:prstGeom prst="bentUpArrow">
            <a:avLst>
              <a:gd name="adj1" fmla="val 42546"/>
              <a:gd name="adj2" fmla="val 35084"/>
              <a:gd name="adj3" fmla="val 50000"/>
            </a:avLst>
          </a:prstGeom>
          <a:gradFill flip="none" rotWithShape="1">
            <a:gsLst>
              <a:gs pos="0">
                <a:srgbClr val="FF0000"/>
              </a:gs>
              <a:gs pos="50000">
                <a:srgbClr val="FFC8C8"/>
              </a:gs>
              <a:gs pos="100000">
                <a:srgbClr val="FF0000"/>
              </a:gs>
            </a:gsLst>
            <a:lin ang="1200000" scaled="0"/>
            <a:tileRect/>
          </a:gradFill>
          <a:ln w="12700" cap="flat" cmpd="sng" algn="ctr">
            <a:solidFill>
              <a:sysClr val="windowText" lastClr="000000"/>
            </a:solidFill>
            <a:prstDash val="solid"/>
            <a:miter lim="800000"/>
          </a:ln>
          <a:effectLst/>
        </p:spPr>
        <p:txBody>
          <a:bodyPr rtlCol="0" anchor="ctr"/>
          <a:lstStyle/>
          <a:p>
            <a:pPr marL="149682" marR="79830" lvl="0" indent="-66676" algn="ctr" defTabSz="653156" eaLnBrk="1" fontAlgn="auto" latinLnBrk="0" hangingPunct="1">
              <a:lnSpc>
                <a:spcPct val="100000"/>
              </a:lnSpc>
              <a:spcBef>
                <a:spcPts val="264"/>
              </a:spcBef>
              <a:spcAft>
                <a:spcPts val="0"/>
              </a:spcAft>
              <a:buClrTx/>
              <a:buSzTx/>
              <a:buFontTx/>
              <a:buNone/>
              <a:tabLst/>
              <a:defRPr/>
            </a:pPr>
            <a:endParaRPr kumimoji="0" lang="en-US" sz="750" b="1" i="0" u="none" strike="noStrike" kern="0" cap="none" spc="-4"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p:txBody>
      </p:sp>
      <p:sp>
        <p:nvSpPr>
          <p:cNvPr id="52" name="TextBox 167"/>
          <p:cNvSpPr txBox="1"/>
          <p:nvPr/>
        </p:nvSpPr>
        <p:spPr>
          <a:xfrm>
            <a:off x="5050307" y="3216520"/>
            <a:ext cx="894978" cy="230832"/>
          </a:xfrm>
          <a:prstGeom prst="rect">
            <a:avLst/>
          </a:prstGeom>
          <a:noFill/>
        </p:spPr>
        <p:txBody>
          <a:bodyPr wrap="square" rtlCol="0">
            <a:spAutoFit/>
          </a:bodyPr>
          <a:lstStyle/>
          <a:p>
            <a:pPr algn="ctr" defTabSz="653156" fontAlgn="auto">
              <a:spcBef>
                <a:spcPts val="0"/>
              </a:spcBef>
              <a:spcAft>
                <a:spcPts val="0"/>
              </a:spcAft>
            </a:pPr>
            <a:r>
              <a:rPr lang="en-US" sz="900" dirty="0">
                <a:solidFill>
                  <a:srgbClr val="000000"/>
                </a:solidFill>
                <a:latin typeface="+mn-lt"/>
                <a:ea typeface="Times New Roman" panose="02020603050405020304" pitchFamily="18" charset="0"/>
                <a:cs typeface="Times New Roman" panose="02020603050405020304" pitchFamily="18" charset="0"/>
              </a:rPr>
              <a:t>Not Accepted</a:t>
            </a:r>
            <a:endParaRPr lang="en-US" sz="800" dirty="0">
              <a:solidFill>
                <a:prstClr val="black"/>
              </a:solidFill>
              <a:latin typeface="+mn-lt"/>
              <a:ea typeface="Times New Roman" panose="02020603050405020304" pitchFamily="18" charset="0"/>
            </a:endParaRPr>
          </a:p>
        </p:txBody>
      </p:sp>
      <p:sp>
        <p:nvSpPr>
          <p:cNvPr id="53" name="TextBox 52"/>
          <p:cNvSpPr txBox="1"/>
          <p:nvPr/>
        </p:nvSpPr>
        <p:spPr>
          <a:xfrm>
            <a:off x="2860392" y="3232301"/>
            <a:ext cx="1473479" cy="246221"/>
          </a:xfrm>
          <a:prstGeom prst="rect">
            <a:avLst/>
          </a:prstGeom>
          <a:noFill/>
        </p:spPr>
        <p:txBody>
          <a:bodyPr wrap="square" rtlCol="0">
            <a:spAutoFit/>
          </a:bodyPr>
          <a:lstStyle/>
          <a:p>
            <a:pPr algn="ctr" defTabSz="653156" fontAlgn="auto">
              <a:spcBef>
                <a:spcPts val="0"/>
              </a:spcBef>
              <a:spcAft>
                <a:spcPts val="0"/>
              </a:spcAft>
            </a:pPr>
            <a:r>
              <a:rPr lang="en-US" sz="1000" dirty="0">
                <a:solidFill>
                  <a:prstClr val="black"/>
                </a:solidFill>
                <a:latin typeface="+mn-lt"/>
                <a:cs typeface="Arial" panose="020B0604020202020204" pitchFamily="34" charset="0"/>
              </a:rPr>
              <a:t>Nomination not valid</a:t>
            </a:r>
          </a:p>
        </p:txBody>
      </p:sp>
      <p:sp>
        <p:nvSpPr>
          <p:cNvPr id="54" name="TextBox 53"/>
          <p:cNvSpPr txBox="1"/>
          <p:nvPr/>
        </p:nvSpPr>
        <p:spPr>
          <a:xfrm>
            <a:off x="1816122" y="3232302"/>
            <a:ext cx="402204" cy="246221"/>
          </a:xfrm>
          <a:prstGeom prst="rect">
            <a:avLst/>
          </a:prstGeom>
          <a:noFill/>
        </p:spPr>
        <p:txBody>
          <a:bodyPr wrap="square" rtlCol="0">
            <a:spAutoFit/>
          </a:bodyPr>
          <a:lstStyle/>
          <a:p>
            <a:pPr algn="ctr" defTabSz="653156" fontAlgn="auto">
              <a:spcBef>
                <a:spcPts val="0"/>
              </a:spcBef>
              <a:spcAft>
                <a:spcPts val="0"/>
              </a:spcAft>
            </a:pPr>
            <a:r>
              <a:rPr lang="en-US" sz="1000" dirty="0">
                <a:solidFill>
                  <a:prstClr val="black"/>
                </a:solidFill>
                <a:latin typeface="+mn-lt"/>
              </a:rPr>
              <a:t>NO</a:t>
            </a:r>
          </a:p>
        </p:txBody>
      </p:sp>
      <p:sp>
        <p:nvSpPr>
          <p:cNvPr id="55" name="TextBox 54"/>
          <p:cNvSpPr txBox="1"/>
          <p:nvPr/>
        </p:nvSpPr>
        <p:spPr>
          <a:xfrm>
            <a:off x="6841207" y="3216520"/>
            <a:ext cx="871764" cy="246221"/>
          </a:xfrm>
          <a:prstGeom prst="rect">
            <a:avLst/>
          </a:prstGeom>
          <a:noFill/>
        </p:spPr>
        <p:txBody>
          <a:bodyPr wrap="square" rtlCol="0">
            <a:spAutoFit/>
          </a:bodyPr>
          <a:lstStyle/>
          <a:p>
            <a:pPr algn="ctr" defTabSz="653156" fontAlgn="auto">
              <a:spcBef>
                <a:spcPts val="0"/>
              </a:spcBef>
              <a:spcAft>
                <a:spcPts val="0"/>
              </a:spcAft>
            </a:pPr>
            <a:r>
              <a:rPr lang="en-US" sz="1000" dirty="0">
                <a:solidFill>
                  <a:prstClr val="black"/>
                </a:solidFill>
                <a:latin typeface="+mn-lt"/>
              </a:rPr>
              <a:t>Ineligible</a:t>
            </a:r>
          </a:p>
        </p:txBody>
      </p:sp>
      <p:sp>
        <p:nvSpPr>
          <p:cNvPr id="56" name="Cube 55"/>
          <p:cNvSpPr/>
          <p:nvPr/>
        </p:nvSpPr>
        <p:spPr>
          <a:xfrm>
            <a:off x="7100498" y="1575893"/>
            <a:ext cx="1459302" cy="1226645"/>
          </a:xfrm>
          <a:prstGeom prst="cube">
            <a:avLst>
              <a:gd name="adj" fmla="val 5761"/>
            </a:avLst>
          </a:prstGeom>
          <a:gradFill flip="none" rotWithShape="1">
            <a:gsLst>
              <a:gs pos="0">
                <a:srgbClr val="FFFF00"/>
              </a:gs>
              <a:gs pos="41000">
                <a:srgbClr val="EEF3BF"/>
              </a:gs>
              <a:gs pos="100000">
                <a:srgbClr val="FFFF00"/>
              </a:gs>
            </a:gsLst>
            <a:lin ang="1200000" scaled="0"/>
            <a:tileRect/>
          </a:gradFill>
          <a:ln w="12700" cap="flat" cmpd="sng" algn="ctr">
            <a:solidFill>
              <a:sysClr val="windowText" lastClr="000000"/>
            </a:solidFill>
            <a:prstDash val="solid"/>
            <a:miter lim="800000"/>
          </a:ln>
          <a:effectLst/>
        </p:spPr>
        <p:txBody>
          <a:bodyPr rtlCol="0" anchor="ctr"/>
          <a:lstStyle/>
          <a:p>
            <a:pPr marL="36286" marR="31297" lvl="0" indent="1361" algn="ctr" defTabSz="653156" eaLnBrk="1" fontAlgn="auto" latinLnBrk="0" hangingPunct="1">
              <a:lnSpc>
                <a:spcPct val="100000"/>
              </a:lnSpc>
              <a:spcBef>
                <a:spcPts val="500"/>
              </a:spcBef>
              <a:spcAft>
                <a:spcPts val="0"/>
              </a:spcAft>
              <a:buClrTx/>
              <a:buSzTx/>
              <a:buFontTx/>
              <a:buNone/>
              <a:tabLst/>
              <a:defRPr/>
            </a:pPr>
            <a:r>
              <a:rPr kumimoji="0" lang="en-US" sz="857" b="0" i="0" u="none" strike="noStrike" kern="0" cap="none" spc="0" normalizeH="0" baseline="0" noProof="0" dirty="0" smtClean="0">
                <a:ln>
                  <a:noFill/>
                </a:ln>
                <a:solidFill>
                  <a:prstClr val="black"/>
                </a:solidFill>
                <a:effectLst/>
                <a:uLnTx/>
                <a:uFillTx/>
                <a:latin typeface="+mn-lt"/>
                <a:ea typeface="+mn-ea"/>
                <a:cs typeface="Arial" panose="020B0604020202020204" pitchFamily="34" charset="0"/>
              </a:rPr>
              <a:t>ROTC Program builds scholarship packet and scholarship app in CCIMM while working with local ARNG/USAR Rep to get prospect fully qualified</a:t>
            </a:r>
          </a:p>
        </p:txBody>
      </p:sp>
      <p:sp>
        <p:nvSpPr>
          <p:cNvPr id="57" name="Cube 56"/>
          <p:cNvSpPr/>
          <p:nvPr/>
        </p:nvSpPr>
        <p:spPr>
          <a:xfrm>
            <a:off x="3025749" y="1575893"/>
            <a:ext cx="2518710" cy="1226645"/>
          </a:xfrm>
          <a:prstGeom prst="cube">
            <a:avLst>
              <a:gd name="adj" fmla="val 5761"/>
            </a:avLst>
          </a:prstGeom>
          <a:gradFill flip="none" rotWithShape="1">
            <a:gsLst>
              <a:gs pos="0">
                <a:sysClr val="window" lastClr="FFFFFF">
                  <a:lumMod val="75000"/>
                </a:sysClr>
              </a:gs>
              <a:gs pos="47000">
                <a:srgbClr val="70AD47">
                  <a:lumMod val="40000"/>
                  <a:lumOff val="60000"/>
                </a:srgbClr>
              </a:gs>
              <a:gs pos="100000">
                <a:srgbClr val="FFFF00"/>
              </a:gs>
            </a:gsLst>
            <a:lin ang="1200000" scaled="0"/>
            <a:tileRect/>
          </a:gradFill>
          <a:ln w="12700" cap="flat" cmpd="sng" algn="ctr">
            <a:solidFill>
              <a:sysClr val="windowText" lastClr="000000"/>
            </a:solidFill>
            <a:prstDash val="solid"/>
            <a:miter lim="800000"/>
          </a:ln>
          <a:effectLst/>
        </p:spPr>
        <p:txBody>
          <a:bodyPr wrap="square" rtlCol="0" anchor="ctr">
            <a:noAutofit/>
          </a:bodyPr>
          <a:lstStyle/>
          <a:p>
            <a:pPr marL="6350" marR="6350" lvl="0" indent="0" algn="ctr" defTabSz="653156" eaLnBrk="1" fontAlgn="auto" latinLnBrk="0" hangingPunct="1">
              <a:lnSpc>
                <a:spcPct val="100000"/>
              </a:lnSpc>
              <a:spcBef>
                <a:spcPts val="0"/>
              </a:spcBef>
              <a:spcAft>
                <a:spcPts val="0"/>
              </a:spcAft>
              <a:buClrTx/>
              <a:buSzTx/>
              <a:buFontTx/>
              <a:buNone/>
              <a:tabLst/>
              <a:defRPr/>
            </a:pPr>
            <a:r>
              <a:rPr kumimoji="0" lang="en-US" sz="857" b="0" i="0" u="none" strike="noStrike" kern="0" cap="none" spc="0" normalizeH="0" baseline="0" noProof="0" dirty="0" smtClean="0">
                <a:ln>
                  <a:noFill/>
                </a:ln>
                <a:solidFill>
                  <a:prstClr val="black"/>
                </a:solidFill>
                <a:effectLst/>
                <a:uLnTx/>
                <a:uFillTx/>
                <a:latin typeface="+mn-lt"/>
                <a:ea typeface="Times New Roman" panose="02020603050405020304" pitchFamily="18" charset="0"/>
                <a:cs typeface="Arial" panose="020B0604020202020204" pitchFamily="34" charset="0"/>
              </a:rPr>
              <a:t>Nomination</a:t>
            </a:r>
            <a:r>
              <a:rPr kumimoji="0" lang="en-US" sz="857" b="0" i="0" u="none" strike="noStrike" kern="0" cap="none" spc="0" normalizeH="0" noProof="0" dirty="0" smtClean="0">
                <a:ln>
                  <a:noFill/>
                </a:ln>
                <a:solidFill>
                  <a:prstClr val="black"/>
                </a:solidFill>
                <a:effectLst/>
                <a:uLnTx/>
                <a:uFillTx/>
                <a:latin typeface="+mn-lt"/>
                <a:ea typeface="Times New Roman" panose="02020603050405020304" pitchFamily="18" charset="0"/>
                <a:cs typeface="Arial" panose="020B0604020202020204" pitchFamily="34" charset="0"/>
              </a:rPr>
              <a:t> source</a:t>
            </a:r>
            <a:r>
              <a:rPr kumimoji="0" lang="en-US" sz="857" b="0" i="0" u="none" strike="noStrike" kern="0" cap="none" spc="0" normalizeH="0" baseline="0" noProof="0" dirty="0" smtClean="0">
                <a:ln>
                  <a:noFill/>
                </a:ln>
                <a:solidFill>
                  <a:prstClr val="black"/>
                </a:solidFill>
                <a:effectLst/>
                <a:uLnTx/>
                <a:uFillTx/>
                <a:latin typeface="+mn-lt"/>
                <a:ea typeface="Times New Roman" panose="02020603050405020304" pitchFamily="18" charset="0"/>
                <a:cs typeface="Arial" panose="020B0604020202020204" pitchFamily="34" charset="0"/>
              </a:rPr>
              <a:t> works with ARNG/USAR local representative to send Nomination to USACC HQ RMID Reps:</a:t>
            </a:r>
          </a:p>
          <a:p>
            <a:pPr marL="6350" marR="6350" lvl="0" indent="0" algn="ctr" defTabSz="653156" eaLnBrk="1" fontAlgn="auto" latinLnBrk="0" hangingPunct="1">
              <a:lnSpc>
                <a:spcPct val="100000"/>
              </a:lnSpc>
              <a:spcBef>
                <a:spcPts val="0"/>
              </a:spcBef>
              <a:spcAft>
                <a:spcPts val="0"/>
              </a:spcAft>
              <a:buClrTx/>
              <a:buSzTx/>
              <a:buFontTx/>
              <a:buNone/>
              <a:tabLst/>
              <a:defRPr/>
            </a:pPr>
            <a:r>
              <a:rPr kumimoji="0" lang="en-US" sz="857" b="0" i="0" u="none" strike="noStrike" kern="0" cap="none" spc="0" normalizeH="0" baseline="0" noProof="0" dirty="0" smtClean="0">
                <a:ln>
                  <a:noFill/>
                </a:ln>
                <a:solidFill>
                  <a:prstClr val="black"/>
                </a:solidFill>
                <a:effectLst/>
                <a:uLnTx/>
                <a:uFillTx/>
                <a:latin typeface="+mn-lt"/>
                <a:ea typeface="Times New Roman" panose="02020603050405020304" pitchFamily="18" charset="0"/>
                <a:cs typeface="Arial" panose="020B0604020202020204" pitchFamily="34" charset="0"/>
              </a:rPr>
              <a:t>ARNG Nominations sent to Donovan Lea</a:t>
            </a:r>
          </a:p>
          <a:p>
            <a:pPr marL="6350" marR="6350" lvl="0" indent="0" algn="ctr" defTabSz="653156" eaLnBrk="1" fontAlgn="auto" latinLnBrk="0" hangingPunct="1">
              <a:lnSpc>
                <a:spcPct val="100000"/>
              </a:lnSpc>
              <a:spcBef>
                <a:spcPts val="0"/>
              </a:spcBef>
              <a:spcAft>
                <a:spcPts val="0"/>
              </a:spcAft>
              <a:buClrTx/>
              <a:buSzTx/>
              <a:buFontTx/>
              <a:buNone/>
              <a:tabLst/>
              <a:defRPr/>
            </a:pPr>
            <a:r>
              <a:rPr kumimoji="0" lang="en-US" sz="857" b="0" i="0" u="none" strike="noStrike" kern="0" cap="none" spc="0" normalizeH="0" baseline="0" noProof="0" dirty="0" smtClean="0">
                <a:ln>
                  <a:noFill/>
                </a:ln>
                <a:solidFill>
                  <a:prstClr val="black"/>
                </a:solidFill>
                <a:effectLst/>
                <a:uLnTx/>
                <a:uFillTx/>
                <a:latin typeface="+mn-lt"/>
                <a:ea typeface="Times New Roman" panose="02020603050405020304" pitchFamily="18" charset="0"/>
                <a:cs typeface="Arial" panose="020B0604020202020204" pitchFamily="34" charset="0"/>
                <a:hlinkClick r:id="rId2"/>
              </a:rPr>
              <a:t>Donovan.h.lea.ctr@mail.mil</a:t>
            </a:r>
            <a:r>
              <a:rPr kumimoji="0" lang="en-US" sz="857" b="0" i="0" u="none" strike="noStrike" kern="0" cap="none" spc="0" normalizeH="0" baseline="0" noProof="0" dirty="0" smtClean="0">
                <a:ln>
                  <a:noFill/>
                </a:ln>
                <a:solidFill>
                  <a:prstClr val="black"/>
                </a:solidFill>
                <a:effectLst/>
                <a:uLnTx/>
                <a:uFillTx/>
                <a:latin typeface="+mn-lt"/>
                <a:ea typeface="Times New Roman" panose="02020603050405020304" pitchFamily="18" charset="0"/>
                <a:cs typeface="Arial" panose="020B0604020202020204" pitchFamily="34" charset="0"/>
              </a:rPr>
              <a:t> (502) 624-1739</a:t>
            </a:r>
          </a:p>
          <a:p>
            <a:pPr marL="6350" marR="6350" lvl="0" indent="0" algn="ctr" defTabSz="653156" eaLnBrk="1" fontAlgn="auto" latinLnBrk="0" hangingPunct="1">
              <a:lnSpc>
                <a:spcPct val="100000"/>
              </a:lnSpc>
              <a:spcBef>
                <a:spcPts val="0"/>
              </a:spcBef>
              <a:spcAft>
                <a:spcPts val="0"/>
              </a:spcAft>
              <a:buClrTx/>
              <a:buSzTx/>
              <a:buFontTx/>
              <a:buNone/>
              <a:tabLst/>
              <a:defRPr/>
            </a:pPr>
            <a:endParaRPr kumimoji="0" lang="en-US" sz="857" b="0" i="0" u="none" strike="noStrike" kern="0" cap="none" spc="0" normalizeH="0" baseline="0" noProof="0" dirty="0" smtClean="0">
              <a:ln>
                <a:noFill/>
              </a:ln>
              <a:solidFill>
                <a:prstClr val="black"/>
              </a:solidFill>
              <a:effectLst/>
              <a:uLnTx/>
              <a:uFillTx/>
              <a:latin typeface="+mn-lt"/>
              <a:ea typeface="Times New Roman" panose="02020603050405020304" pitchFamily="18" charset="0"/>
              <a:cs typeface="Arial" panose="020B0604020202020204" pitchFamily="34" charset="0"/>
            </a:endParaRPr>
          </a:p>
          <a:p>
            <a:pPr marL="6350" marR="6350" lvl="0" indent="0" algn="ctr" defTabSz="653156" eaLnBrk="1" fontAlgn="auto" latinLnBrk="0" hangingPunct="1">
              <a:lnSpc>
                <a:spcPct val="100000"/>
              </a:lnSpc>
              <a:spcBef>
                <a:spcPts val="0"/>
              </a:spcBef>
              <a:spcAft>
                <a:spcPts val="0"/>
              </a:spcAft>
              <a:buClrTx/>
              <a:buSzTx/>
              <a:buFontTx/>
              <a:buNone/>
              <a:tabLst/>
              <a:defRPr/>
            </a:pPr>
            <a:r>
              <a:rPr kumimoji="0" lang="en-US" sz="857" b="0" i="0" u="none" strike="noStrike" kern="0" cap="none" spc="0" normalizeH="0" baseline="0" noProof="0" dirty="0" smtClean="0">
                <a:ln>
                  <a:noFill/>
                </a:ln>
                <a:solidFill>
                  <a:prstClr val="black"/>
                </a:solidFill>
                <a:effectLst/>
                <a:uLnTx/>
                <a:uFillTx/>
                <a:latin typeface="+mn-lt"/>
                <a:ea typeface="Times New Roman" panose="02020603050405020304" pitchFamily="18" charset="0"/>
                <a:cs typeface="Arial" panose="020B0604020202020204" pitchFamily="34" charset="0"/>
              </a:rPr>
              <a:t>USAR Nominations sent to CPT Greg Bucci</a:t>
            </a:r>
          </a:p>
          <a:p>
            <a:pPr marL="6350" marR="6350" lvl="0" indent="0" algn="ctr" defTabSz="653156" eaLnBrk="1" fontAlgn="auto" latinLnBrk="0" hangingPunct="1">
              <a:lnSpc>
                <a:spcPct val="100000"/>
              </a:lnSpc>
              <a:spcBef>
                <a:spcPts val="0"/>
              </a:spcBef>
              <a:spcAft>
                <a:spcPts val="0"/>
              </a:spcAft>
              <a:buClrTx/>
              <a:buSzTx/>
              <a:buFontTx/>
              <a:buNone/>
              <a:tabLst/>
              <a:defRPr/>
            </a:pPr>
            <a:r>
              <a:rPr kumimoji="0" lang="en-US" sz="857" b="0" i="0" u="none" strike="noStrike" kern="0" cap="none" spc="0" normalizeH="0" baseline="0" noProof="0" dirty="0" smtClean="0">
                <a:ln>
                  <a:noFill/>
                </a:ln>
                <a:solidFill>
                  <a:prstClr val="black"/>
                </a:solidFill>
                <a:effectLst/>
                <a:uLnTx/>
                <a:uFillTx/>
                <a:latin typeface="+mn-lt"/>
                <a:ea typeface="Times New Roman" panose="02020603050405020304" pitchFamily="18" charset="0"/>
                <a:cs typeface="Arial" panose="020B0604020202020204" pitchFamily="34" charset="0"/>
                <a:hlinkClick r:id="rId3"/>
              </a:rPr>
              <a:t>Gregory.r.Bucci.mil@mail.mil</a:t>
            </a:r>
            <a:r>
              <a:rPr kumimoji="0" lang="en-US" sz="857" b="0" i="0" u="none" strike="noStrike" kern="0" cap="none" spc="0" normalizeH="0" baseline="0" noProof="0" dirty="0" smtClean="0">
                <a:ln>
                  <a:noFill/>
                </a:ln>
                <a:solidFill>
                  <a:prstClr val="black"/>
                </a:solidFill>
                <a:effectLst/>
                <a:uLnTx/>
                <a:uFillTx/>
                <a:latin typeface="+mn-lt"/>
                <a:ea typeface="Times New Roman" panose="02020603050405020304" pitchFamily="18" charset="0"/>
                <a:cs typeface="Arial" panose="020B0604020202020204" pitchFamily="34" charset="0"/>
              </a:rPr>
              <a:t> (502) 624-7695</a:t>
            </a:r>
          </a:p>
        </p:txBody>
      </p:sp>
      <p:sp>
        <p:nvSpPr>
          <p:cNvPr id="58" name="Right Arrow 57"/>
          <p:cNvSpPr/>
          <p:nvPr/>
        </p:nvSpPr>
        <p:spPr>
          <a:xfrm>
            <a:off x="5513433" y="2032732"/>
            <a:ext cx="312829" cy="312964"/>
          </a:xfrm>
          <a:prstGeom prst="rightArrow">
            <a:avLst/>
          </a:prstGeom>
          <a:gradFill flip="none" rotWithShape="1">
            <a:gsLst>
              <a:gs pos="0">
                <a:srgbClr val="FFC000">
                  <a:lumMod val="75000"/>
                  <a:shade val="30000"/>
                  <a:satMod val="115000"/>
                </a:srgbClr>
              </a:gs>
              <a:gs pos="49000">
                <a:srgbClr val="FFC000">
                  <a:lumMod val="40000"/>
                  <a:lumOff val="60000"/>
                </a:srgbClr>
              </a:gs>
              <a:gs pos="100000">
                <a:srgbClr val="FFC000">
                  <a:lumMod val="75000"/>
                  <a:shade val="100000"/>
                  <a:satMod val="115000"/>
                </a:srgbClr>
              </a:gs>
            </a:gsLst>
            <a:lin ang="5400000" scaled="0"/>
            <a:tileRect/>
          </a:gradFill>
          <a:ln w="12700" cap="flat" cmpd="sng" algn="ctr">
            <a:solidFill>
              <a:sysClr val="windowText" lastClr="000000"/>
            </a:solidFill>
            <a:prstDash val="solid"/>
            <a:miter lim="800000"/>
          </a:ln>
          <a:effectLst/>
        </p:spPr>
        <p:txBody>
          <a:bodyPr rtlCol="0" anchor="ctr"/>
          <a:lstStyle/>
          <a:p>
            <a:pPr marL="0" marR="0" lvl="0" indent="0" defTabSz="653156"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59" name="Right Arrow 58"/>
          <p:cNvSpPr/>
          <p:nvPr/>
        </p:nvSpPr>
        <p:spPr>
          <a:xfrm>
            <a:off x="6812473" y="2032732"/>
            <a:ext cx="312829" cy="312964"/>
          </a:xfrm>
          <a:prstGeom prst="rightArrow">
            <a:avLst/>
          </a:prstGeom>
          <a:gradFill flip="none" rotWithShape="1">
            <a:gsLst>
              <a:gs pos="0">
                <a:srgbClr val="FFC000">
                  <a:lumMod val="75000"/>
                  <a:shade val="30000"/>
                  <a:satMod val="115000"/>
                </a:srgbClr>
              </a:gs>
              <a:gs pos="49000">
                <a:srgbClr val="FFC000">
                  <a:lumMod val="40000"/>
                  <a:lumOff val="60000"/>
                </a:srgbClr>
              </a:gs>
              <a:gs pos="100000">
                <a:srgbClr val="FFC000">
                  <a:lumMod val="75000"/>
                  <a:shade val="100000"/>
                  <a:satMod val="115000"/>
                </a:srgbClr>
              </a:gs>
            </a:gsLst>
            <a:lin ang="5400000" scaled="0"/>
            <a:tileRect/>
          </a:gradFill>
          <a:ln w="12700" cap="flat" cmpd="sng" algn="ctr">
            <a:solidFill>
              <a:sysClr val="windowText" lastClr="000000"/>
            </a:solidFill>
            <a:prstDash val="solid"/>
            <a:miter lim="800000"/>
          </a:ln>
          <a:effectLst/>
        </p:spPr>
        <p:txBody>
          <a:bodyPr rtlCol="0" anchor="ctr"/>
          <a:lstStyle/>
          <a:p>
            <a:pPr marL="0" marR="0" lvl="0" indent="0" defTabSz="653156"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0" name="Right Arrow 59"/>
          <p:cNvSpPr/>
          <p:nvPr/>
        </p:nvSpPr>
        <p:spPr>
          <a:xfrm>
            <a:off x="2735593" y="2032732"/>
            <a:ext cx="312829" cy="312964"/>
          </a:xfrm>
          <a:prstGeom prst="rightArrow">
            <a:avLst/>
          </a:prstGeom>
          <a:gradFill flip="none" rotWithShape="1">
            <a:gsLst>
              <a:gs pos="0">
                <a:srgbClr val="FFC000">
                  <a:lumMod val="75000"/>
                  <a:shade val="30000"/>
                  <a:satMod val="115000"/>
                </a:srgbClr>
              </a:gs>
              <a:gs pos="49000">
                <a:srgbClr val="FFC000">
                  <a:lumMod val="40000"/>
                  <a:lumOff val="60000"/>
                </a:srgbClr>
              </a:gs>
              <a:gs pos="100000">
                <a:srgbClr val="FFC000">
                  <a:lumMod val="75000"/>
                  <a:shade val="100000"/>
                  <a:satMod val="115000"/>
                </a:srgbClr>
              </a:gs>
            </a:gsLst>
            <a:lin ang="5400000" scaled="0"/>
            <a:tileRect/>
          </a:gradFill>
          <a:ln w="12700" cap="flat" cmpd="sng" algn="ctr">
            <a:solidFill>
              <a:sysClr val="windowText" lastClr="000000"/>
            </a:solidFill>
            <a:prstDash val="solid"/>
            <a:miter lim="800000"/>
          </a:ln>
          <a:effectLst/>
        </p:spPr>
        <p:txBody>
          <a:bodyPr rtlCol="0" anchor="ctr"/>
          <a:lstStyle/>
          <a:p>
            <a:pPr marL="0" marR="0" lvl="0" indent="0" defTabSz="653156"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1" name="Right Arrow 60"/>
          <p:cNvSpPr/>
          <p:nvPr/>
        </p:nvSpPr>
        <p:spPr>
          <a:xfrm>
            <a:off x="1321808" y="2032732"/>
            <a:ext cx="312829" cy="312964"/>
          </a:xfrm>
          <a:prstGeom prst="rightArrow">
            <a:avLst/>
          </a:prstGeom>
          <a:gradFill flip="none" rotWithShape="1">
            <a:gsLst>
              <a:gs pos="0">
                <a:srgbClr val="FFC000">
                  <a:lumMod val="75000"/>
                  <a:shade val="30000"/>
                  <a:satMod val="115000"/>
                </a:srgbClr>
              </a:gs>
              <a:gs pos="49000">
                <a:srgbClr val="FFC000">
                  <a:lumMod val="40000"/>
                  <a:lumOff val="60000"/>
                </a:srgbClr>
              </a:gs>
              <a:gs pos="100000">
                <a:srgbClr val="FFC000">
                  <a:lumMod val="75000"/>
                  <a:shade val="100000"/>
                  <a:satMod val="115000"/>
                </a:srgbClr>
              </a:gs>
            </a:gsLst>
            <a:lin ang="5400000" scaled="0"/>
            <a:tileRect/>
          </a:gradFill>
          <a:ln w="12700" cap="flat" cmpd="sng" algn="ctr">
            <a:solidFill>
              <a:sysClr val="windowText" lastClr="000000"/>
            </a:solidFill>
            <a:prstDash val="solid"/>
            <a:miter lim="800000"/>
          </a:ln>
          <a:effectLst/>
        </p:spPr>
        <p:txBody>
          <a:bodyPr rtlCol="0" anchor="ctr"/>
          <a:lstStyle/>
          <a:p>
            <a:pPr marL="0" marR="0" lvl="0" indent="0" defTabSz="653156"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2" name="Cube 61"/>
          <p:cNvSpPr/>
          <p:nvPr/>
        </p:nvSpPr>
        <p:spPr>
          <a:xfrm>
            <a:off x="7386345" y="3567173"/>
            <a:ext cx="1459302" cy="1226645"/>
          </a:xfrm>
          <a:prstGeom prst="cube">
            <a:avLst>
              <a:gd name="adj" fmla="val 5761"/>
            </a:avLst>
          </a:prstGeom>
          <a:gradFill flip="none" rotWithShape="1">
            <a:gsLst>
              <a:gs pos="0">
                <a:srgbClr val="FFFF00"/>
              </a:gs>
              <a:gs pos="41000">
                <a:srgbClr val="EEF3BF"/>
              </a:gs>
              <a:gs pos="100000">
                <a:srgbClr val="FFFF00"/>
              </a:gs>
            </a:gsLst>
            <a:lin ang="1200000" scaled="0"/>
            <a:tileRect/>
          </a:gradFill>
          <a:ln w="12700" cap="flat" cmpd="sng" algn="ctr">
            <a:solidFill>
              <a:sysClr val="windowText" lastClr="000000"/>
            </a:solidFill>
            <a:prstDash val="solid"/>
            <a:miter lim="800000"/>
          </a:ln>
          <a:effectLst/>
        </p:spPr>
        <p:txBody>
          <a:bodyPr rtlCol="0" anchor="ctr"/>
          <a:lstStyle/>
          <a:p>
            <a:pPr marL="36286" marR="31297" lvl="0" indent="1361" algn="ctr" defTabSz="653156" eaLnBrk="1" fontAlgn="auto" latinLnBrk="0" hangingPunct="1">
              <a:lnSpc>
                <a:spcPct val="100000"/>
              </a:lnSpc>
              <a:spcBef>
                <a:spcPts val="500"/>
              </a:spcBef>
              <a:spcAft>
                <a:spcPts val="0"/>
              </a:spcAft>
              <a:buClrTx/>
              <a:buSzTx/>
              <a:buFontTx/>
              <a:buNone/>
              <a:tabLst/>
              <a:defRPr/>
            </a:pPr>
            <a:r>
              <a:rPr kumimoji="0" lang="en-US" sz="857" b="0" i="0" u="none" strike="noStrike" kern="0" cap="none" spc="0" normalizeH="0" baseline="0" noProof="0" dirty="0" smtClean="0">
                <a:ln>
                  <a:noFill/>
                </a:ln>
                <a:solidFill>
                  <a:prstClr val="black"/>
                </a:solidFill>
                <a:effectLst/>
                <a:uLnTx/>
                <a:uFillTx/>
                <a:latin typeface="+mn-lt"/>
                <a:ea typeface="+mn-ea"/>
                <a:cs typeface="Arial" panose="020B0604020202020204" pitchFamily="34" charset="0"/>
              </a:rPr>
              <a:t>If qualified USACC program sends packet through BDE to USACC HQ RMID ARNG/USAR Rep to fully process. GRFD Control # is issued and Offer letter awarded.</a:t>
            </a:r>
          </a:p>
        </p:txBody>
      </p:sp>
      <p:sp>
        <p:nvSpPr>
          <p:cNvPr id="63" name="Right Arrow 62"/>
          <p:cNvSpPr/>
          <p:nvPr/>
        </p:nvSpPr>
        <p:spPr>
          <a:xfrm rot="5400000">
            <a:off x="7725056" y="3013397"/>
            <a:ext cx="804264" cy="382547"/>
          </a:xfrm>
          <a:prstGeom prst="rightArrow">
            <a:avLst/>
          </a:prstGeom>
          <a:gradFill flip="none" rotWithShape="1">
            <a:gsLst>
              <a:gs pos="0">
                <a:srgbClr val="FFC000">
                  <a:lumMod val="75000"/>
                  <a:shade val="30000"/>
                  <a:satMod val="115000"/>
                </a:srgbClr>
              </a:gs>
              <a:gs pos="49000">
                <a:srgbClr val="FFC000">
                  <a:lumMod val="40000"/>
                  <a:lumOff val="60000"/>
                </a:srgbClr>
              </a:gs>
              <a:gs pos="100000">
                <a:srgbClr val="FFC000">
                  <a:lumMod val="75000"/>
                  <a:shade val="100000"/>
                  <a:satMod val="115000"/>
                </a:srgbClr>
              </a:gs>
            </a:gsLst>
            <a:lin ang="5400000" scaled="0"/>
            <a:tileRect/>
          </a:gradFill>
          <a:ln w="12700" cap="flat" cmpd="sng" algn="ctr">
            <a:solidFill>
              <a:sysClr val="windowText" lastClr="000000"/>
            </a:solidFill>
            <a:prstDash val="solid"/>
            <a:miter lim="800000"/>
          </a:ln>
          <a:effectLst/>
        </p:spPr>
        <p:txBody>
          <a:bodyPr rtlCol="0" anchor="ctr"/>
          <a:lstStyle/>
          <a:p>
            <a:pPr marL="0" marR="0" lvl="0" indent="0" defTabSz="653156"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4" name="TextBox 63"/>
          <p:cNvSpPr txBox="1"/>
          <p:nvPr/>
        </p:nvSpPr>
        <p:spPr>
          <a:xfrm rot="16200000">
            <a:off x="7751285" y="3032681"/>
            <a:ext cx="751806" cy="246221"/>
          </a:xfrm>
          <a:prstGeom prst="rect">
            <a:avLst/>
          </a:prstGeom>
          <a:noFill/>
        </p:spPr>
        <p:txBody>
          <a:bodyPr wrap="square" rtlCol="0">
            <a:spAutoFit/>
          </a:bodyPr>
          <a:lstStyle/>
          <a:p>
            <a:pPr algn="ctr" defTabSz="653156" fontAlgn="auto">
              <a:spcBef>
                <a:spcPts val="0"/>
              </a:spcBef>
              <a:spcAft>
                <a:spcPts val="0"/>
              </a:spcAft>
            </a:pPr>
            <a:r>
              <a:rPr lang="en-US" sz="1000" dirty="0">
                <a:solidFill>
                  <a:prstClr val="black"/>
                </a:solidFill>
                <a:latin typeface="+mn-lt"/>
              </a:rPr>
              <a:t>Eligible</a:t>
            </a:r>
          </a:p>
        </p:txBody>
      </p:sp>
      <p:sp>
        <p:nvSpPr>
          <p:cNvPr id="65" name="TextBox 64"/>
          <p:cNvSpPr txBox="1"/>
          <p:nvPr/>
        </p:nvSpPr>
        <p:spPr>
          <a:xfrm>
            <a:off x="4525123" y="5258829"/>
            <a:ext cx="422811" cy="246221"/>
          </a:xfrm>
          <a:prstGeom prst="rect">
            <a:avLst/>
          </a:prstGeom>
          <a:noFill/>
          <a:ln w="38100">
            <a:solidFill>
              <a:sysClr val="windowText" lastClr="000000"/>
            </a:solidFill>
          </a:ln>
        </p:spPr>
        <p:txBody>
          <a:bodyPr wrap="square" rtlCol="0">
            <a:spAutoFit/>
          </a:bodyPr>
          <a:lstStyle/>
          <a:p>
            <a:pPr marL="0" marR="0" lvl="0" indent="0" algn="ctr" defTabSz="653156"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Key</a:t>
            </a:r>
          </a:p>
        </p:txBody>
      </p:sp>
      <p:sp>
        <p:nvSpPr>
          <p:cNvPr id="66" name="Cube 65"/>
          <p:cNvSpPr/>
          <p:nvPr/>
        </p:nvSpPr>
        <p:spPr>
          <a:xfrm>
            <a:off x="2550454" y="5560939"/>
            <a:ext cx="165016" cy="155530"/>
          </a:xfrm>
          <a:prstGeom prst="cube">
            <a:avLst>
              <a:gd name="adj" fmla="val 30623"/>
            </a:avLst>
          </a:prstGeom>
          <a:solidFill>
            <a:schemeClr val="accent3">
              <a:lumMod val="60000"/>
              <a:lumOff val="40000"/>
            </a:schemeClr>
          </a:solidFill>
          <a:ln w="12700" cap="flat" cmpd="sng" algn="ctr">
            <a:solidFill>
              <a:sysClr val="windowText" lastClr="000000"/>
            </a:solidFill>
            <a:prstDash val="solid"/>
            <a:miter lim="800000"/>
          </a:ln>
          <a:effectLst/>
        </p:spPr>
        <p:txBody>
          <a:bodyPr rtlCol="0" anchor="ctr"/>
          <a:lstStyle/>
          <a:p>
            <a:pPr marL="32204" marR="23586" lvl="0" indent="-3629" algn="ctr" defTabSz="653156" eaLnBrk="1" fontAlgn="auto" latinLnBrk="0" hangingPunct="1">
              <a:lnSpc>
                <a:spcPct val="100000"/>
              </a:lnSpc>
              <a:spcBef>
                <a:spcPts val="193"/>
              </a:spcBef>
              <a:spcAft>
                <a:spcPts val="0"/>
              </a:spcAft>
              <a:buClrTx/>
              <a:buSzTx/>
              <a:buFontTx/>
              <a:buNone/>
              <a:tabLst/>
              <a:defRPr/>
            </a:pPr>
            <a:endParaRPr kumimoji="0" lang="en-US" sz="750" b="0" i="0" u="none" strike="noStrike" kern="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p:txBody>
      </p:sp>
      <p:sp>
        <p:nvSpPr>
          <p:cNvPr id="67" name="TextBox 66"/>
          <p:cNvSpPr txBox="1"/>
          <p:nvPr/>
        </p:nvSpPr>
        <p:spPr>
          <a:xfrm>
            <a:off x="2778156" y="5504139"/>
            <a:ext cx="1430861" cy="356123"/>
          </a:xfrm>
          <a:prstGeom prst="rect">
            <a:avLst/>
          </a:prstGeom>
          <a:noFill/>
        </p:spPr>
        <p:txBody>
          <a:bodyPr wrap="square" rtlCol="0">
            <a:spAutoFit/>
          </a:bodyPr>
          <a:lstStyle/>
          <a:p>
            <a:pPr defTabSz="653156" fontAlgn="auto">
              <a:spcBef>
                <a:spcPts val="0"/>
              </a:spcBef>
              <a:spcAft>
                <a:spcPts val="0"/>
              </a:spcAft>
            </a:pPr>
            <a:r>
              <a:rPr lang="en-US" sz="857" dirty="0">
                <a:solidFill>
                  <a:prstClr val="black"/>
                </a:solidFill>
                <a:latin typeface="Arial" panose="020B0604020202020204" pitchFamily="34" charset="0"/>
                <a:cs typeface="Arial" panose="020B0604020202020204" pitchFamily="34" charset="0"/>
              </a:rPr>
              <a:t>Recruiter, OSM, or</a:t>
            </a:r>
          </a:p>
          <a:p>
            <a:pPr defTabSz="653156" fontAlgn="auto">
              <a:spcBef>
                <a:spcPts val="0"/>
              </a:spcBef>
              <a:spcAft>
                <a:spcPts val="0"/>
              </a:spcAft>
            </a:pPr>
            <a:r>
              <a:rPr lang="en-US" sz="857" dirty="0">
                <a:solidFill>
                  <a:prstClr val="black"/>
                </a:solidFill>
                <a:latin typeface="Arial" panose="020B0604020202020204" pitchFamily="34" charset="0"/>
                <a:cs typeface="Arial" panose="020B0604020202020204" pitchFamily="34" charset="0"/>
              </a:rPr>
              <a:t>USAREC </a:t>
            </a:r>
          </a:p>
        </p:txBody>
      </p:sp>
      <p:sp>
        <p:nvSpPr>
          <p:cNvPr id="68" name="Cube 67"/>
          <p:cNvSpPr/>
          <p:nvPr/>
        </p:nvSpPr>
        <p:spPr>
          <a:xfrm>
            <a:off x="3902805" y="5560939"/>
            <a:ext cx="165016" cy="155530"/>
          </a:xfrm>
          <a:prstGeom prst="cube">
            <a:avLst>
              <a:gd name="adj" fmla="val 30623"/>
            </a:avLst>
          </a:prstGeom>
          <a:solidFill>
            <a:srgbClr val="FFFF00"/>
          </a:solidFill>
          <a:ln w="12700" cap="flat" cmpd="sng" algn="ctr">
            <a:solidFill>
              <a:sysClr val="windowText" lastClr="000000"/>
            </a:solidFill>
            <a:prstDash val="solid"/>
            <a:miter lim="800000"/>
          </a:ln>
          <a:effectLst/>
        </p:spPr>
        <p:txBody>
          <a:bodyPr rtlCol="0" anchor="ctr"/>
          <a:lstStyle/>
          <a:p>
            <a:pPr marL="36286" marR="31297" lvl="0" indent="1361" algn="ctr" defTabSz="653156" eaLnBrk="1" fontAlgn="auto" latinLnBrk="0" hangingPunct="1">
              <a:lnSpc>
                <a:spcPct val="100000"/>
              </a:lnSpc>
              <a:spcBef>
                <a:spcPts val="500"/>
              </a:spcBef>
              <a:spcAft>
                <a:spcPts val="0"/>
              </a:spcAft>
              <a:buClrTx/>
              <a:buSzTx/>
              <a:buFontTx/>
              <a:buNone/>
              <a:tabLst/>
              <a:defRPr/>
            </a:pPr>
            <a:endParaRPr kumimoji="0" lang="en-US" sz="714" b="0" i="0" u="none" strike="noStrike" kern="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p:txBody>
      </p:sp>
      <p:sp>
        <p:nvSpPr>
          <p:cNvPr id="69" name="TextBox 68"/>
          <p:cNvSpPr txBox="1"/>
          <p:nvPr/>
        </p:nvSpPr>
        <p:spPr>
          <a:xfrm>
            <a:off x="4097951" y="5504139"/>
            <a:ext cx="1280543" cy="356123"/>
          </a:xfrm>
          <a:prstGeom prst="rect">
            <a:avLst/>
          </a:prstGeom>
          <a:noFill/>
        </p:spPr>
        <p:txBody>
          <a:bodyPr wrap="square" rtlCol="0">
            <a:spAutoFit/>
          </a:bodyPr>
          <a:lstStyle/>
          <a:p>
            <a:pPr defTabSz="653156" fontAlgn="auto">
              <a:spcBef>
                <a:spcPts val="0"/>
              </a:spcBef>
              <a:spcAft>
                <a:spcPts val="0"/>
              </a:spcAft>
            </a:pPr>
            <a:r>
              <a:rPr lang="en-US" sz="857" dirty="0">
                <a:solidFill>
                  <a:prstClr val="black"/>
                </a:solidFill>
                <a:latin typeface="Arial" panose="020B0604020202020204" pitchFamily="34" charset="0"/>
                <a:cs typeface="Arial" panose="020B0604020202020204" pitchFamily="34" charset="0"/>
              </a:rPr>
              <a:t>ROTC Personnel (ROO, PMS etc.) </a:t>
            </a:r>
          </a:p>
        </p:txBody>
      </p:sp>
      <p:sp>
        <p:nvSpPr>
          <p:cNvPr id="70" name="Cube 69"/>
          <p:cNvSpPr/>
          <p:nvPr/>
        </p:nvSpPr>
        <p:spPr>
          <a:xfrm>
            <a:off x="5290646" y="5564966"/>
            <a:ext cx="165016" cy="155530"/>
          </a:xfrm>
          <a:prstGeom prst="cube">
            <a:avLst>
              <a:gd name="adj" fmla="val 30623"/>
            </a:avLst>
          </a:prstGeom>
          <a:solidFill>
            <a:schemeClr val="bg1">
              <a:lumMod val="75000"/>
            </a:schemeClr>
          </a:solidFill>
          <a:ln w="12700" cap="flat" cmpd="sng" algn="ctr">
            <a:solidFill>
              <a:sysClr val="windowText" lastClr="000000"/>
            </a:solidFill>
            <a:prstDash val="solid"/>
            <a:miter lim="800000"/>
          </a:ln>
          <a:effectLst/>
        </p:spPr>
        <p:txBody>
          <a:bodyPr rtlCol="0" anchor="ctr"/>
          <a:lstStyle/>
          <a:p>
            <a:pPr marL="32204" marR="23586" lvl="0" indent="-3629" algn="ctr" defTabSz="653156" eaLnBrk="1" fontAlgn="auto" latinLnBrk="0" hangingPunct="1">
              <a:lnSpc>
                <a:spcPct val="100000"/>
              </a:lnSpc>
              <a:spcBef>
                <a:spcPts val="193"/>
              </a:spcBef>
              <a:spcAft>
                <a:spcPts val="0"/>
              </a:spcAft>
              <a:buClrTx/>
              <a:buSzTx/>
              <a:buFontTx/>
              <a:buNone/>
              <a:tabLst/>
              <a:defRPr/>
            </a:pPr>
            <a:endParaRPr kumimoji="0" lang="en-US" sz="786" b="0" i="0" u="none" strike="noStrike" kern="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p:txBody>
      </p:sp>
      <p:sp>
        <p:nvSpPr>
          <p:cNvPr id="71" name="TextBox 70"/>
          <p:cNvSpPr txBox="1"/>
          <p:nvPr/>
        </p:nvSpPr>
        <p:spPr>
          <a:xfrm>
            <a:off x="5502218" y="5479587"/>
            <a:ext cx="1196071" cy="488019"/>
          </a:xfrm>
          <a:prstGeom prst="rect">
            <a:avLst/>
          </a:prstGeom>
          <a:noFill/>
        </p:spPr>
        <p:txBody>
          <a:bodyPr wrap="square" rtlCol="0">
            <a:spAutoFit/>
          </a:bodyPr>
          <a:lstStyle/>
          <a:p>
            <a:pPr defTabSz="653156" fontAlgn="auto">
              <a:spcBef>
                <a:spcPts val="0"/>
              </a:spcBef>
              <a:spcAft>
                <a:spcPts val="0"/>
              </a:spcAft>
            </a:pPr>
            <a:r>
              <a:rPr lang="en-US" sz="857" dirty="0">
                <a:solidFill>
                  <a:prstClr val="black"/>
                </a:solidFill>
                <a:latin typeface="Arial" panose="020B0604020202020204" pitchFamily="34" charset="0"/>
                <a:cs typeface="Arial" panose="020B0604020202020204" pitchFamily="34" charset="0"/>
              </a:rPr>
              <a:t>Nomination Source </a:t>
            </a:r>
            <a:r>
              <a:rPr lang="en-US" sz="857" dirty="0" smtClean="0">
                <a:solidFill>
                  <a:prstClr val="black"/>
                </a:solidFill>
                <a:latin typeface="Arial" panose="020B0604020202020204" pitchFamily="34" charset="0"/>
                <a:cs typeface="Arial" panose="020B0604020202020204" pitchFamily="34" charset="0"/>
              </a:rPr>
              <a:t>(TAG, CASA, ARA, MSC) </a:t>
            </a:r>
            <a:endParaRPr lang="en-US" sz="857" dirty="0">
              <a:solidFill>
                <a:prstClr val="black"/>
              </a:solidFill>
              <a:latin typeface="Arial" panose="020B0604020202020204" pitchFamily="34" charset="0"/>
              <a:cs typeface="Arial" panose="020B0604020202020204" pitchFamily="34" charset="0"/>
            </a:endParaRPr>
          </a:p>
        </p:txBody>
      </p:sp>
      <p:sp>
        <p:nvSpPr>
          <p:cNvPr id="72" name="Rectangle 71"/>
          <p:cNvSpPr/>
          <p:nvPr/>
        </p:nvSpPr>
        <p:spPr>
          <a:xfrm>
            <a:off x="2429198" y="5196060"/>
            <a:ext cx="4551473" cy="821130"/>
          </a:xfrm>
          <a:prstGeom prst="rect">
            <a:avLst/>
          </a:prstGeom>
          <a:noFill/>
          <a:ln w="57150" cap="flat" cmpd="sng" algn="ctr">
            <a:solidFill>
              <a:sysClr val="windowText" lastClr="000000"/>
            </a:solidFill>
            <a:prstDash val="solid"/>
            <a:miter lim="800000"/>
          </a:ln>
          <a:effectLst/>
        </p:spPr>
        <p:txBody>
          <a:bodyPr rtlCol="0" anchor="ctr"/>
          <a:lstStyle/>
          <a:p>
            <a:pPr marL="0" marR="0" lvl="0" indent="0" algn="ctr" defTabSz="653156"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3" name="Right Arrow 72"/>
          <p:cNvSpPr/>
          <p:nvPr/>
        </p:nvSpPr>
        <p:spPr>
          <a:xfrm flipH="1">
            <a:off x="6234123" y="4097680"/>
            <a:ext cx="1156702" cy="312964"/>
          </a:xfrm>
          <a:prstGeom prst="rightArrow">
            <a:avLst/>
          </a:prstGeom>
          <a:gradFill flip="none" rotWithShape="1">
            <a:gsLst>
              <a:gs pos="0">
                <a:srgbClr val="FFC000">
                  <a:lumMod val="75000"/>
                  <a:shade val="30000"/>
                  <a:satMod val="115000"/>
                </a:srgbClr>
              </a:gs>
              <a:gs pos="49000">
                <a:srgbClr val="FFC000">
                  <a:lumMod val="40000"/>
                  <a:lumOff val="60000"/>
                </a:srgbClr>
              </a:gs>
              <a:gs pos="100000">
                <a:srgbClr val="FFC000">
                  <a:lumMod val="75000"/>
                  <a:shade val="100000"/>
                  <a:satMod val="115000"/>
                </a:srgbClr>
              </a:gs>
            </a:gsLst>
            <a:lin ang="5400000" scaled="0"/>
            <a:tileRect/>
          </a:gradFill>
          <a:ln w="12700" cap="flat" cmpd="sng" algn="ctr">
            <a:solidFill>
              <a:sysClr val="windowText" lastClr="000000"/>
            </a:solidFill>
            <a:prstDash val="solid"/>
            <a:miter lim="800000"/>
          </a:ln>
          <a:effectLst/>
        </p:spPr>
        <p:txBody>
          <a:bodyPr rtlCol="0" anchor="ctr"/>
          <a:lstStyle/>
          <a:p>
            <a:pPr marL="0" marR="0" lvl="0" indent="0" defTabSz="653156"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4" name="TextBox 167"/>
          <p:cNvSpPr txBox="1"/>
          <p:nvPr/>
        </p:nvSpPr>
        <p:spPr>
          <a:xfrm>
            <a:off x="6147890" y="4144242"/>
            <a:ext cx="1377405" cy="246221"/>
          </a:xfrm>
          <a:prstGeom prst="rect">
            <a:avLst/>
          </a:prstGeom>
          <a:noFill/>
        </p:spPr>
        <p:txBody>
          <a:bodyPr wrap="square" rtlCol="0">
            <a:spAutoFit/>
          </a:bodyPr>
          <a:lstStyle/>
          <a:p>
            <a:pPr algn="ctr" defTabSz="653156" fontAlgn="auto">
              <a:spcBef>
                <a:spcPts val="0"/>
              </a:spcBef>
              <a:spcAft>
                <a:spcPts val="0"/>
              </a:spcAft>
            </a:pPr>
            <a:r>
              <a:rPr lang="en-US" sz="1000" dirty="0">
                <a:solidFill>
                  <a:srgbClr val="000000"/>
                </a:solidFill>
                <a:latin typeface="+mn-lt"/>
                <a:ea typeface="Times New Roman" panose="02020603050405020304" pitchFamily="18" charset="0"/>
                <a:cs typeface="Times New Roman" panose="02020603050405020304" pitchFamily="18" charset="0"/>
              </a:rPr>
              <a:t>Scholarship Offered</a:t>
            </a:r>
            <a:endParaRPr lang="en-US" sz="857" dirty="0">
              <a:solidFill>
                <a:prstClr val="black"/>
              </a:solidFill>
              <a:latin typeface="+mn-lt"/>
              <a:ea typeface="Times New Roman" panose="02020603050405020304" pitchFamily="18" charset="0"/>
            </a:endParaRPr>
          </a:p>
        </p:txBody>
      </p:sp>
      <p:sp>
        <p:nvSpPr>
          <p:cNvPr id="75" name="Cube 74"/>
          <p:cNvSpPr/>
          <p:nvPr/>
        </p:nvSpPr>
        <p:spPr>
          <a:xfrm>
            <a:off x="654442" y="3762965"/>
            <a:ext cx="1489514" cy="918724"/>
          </a:xfrm>
          <a:prstGeom prst="cube">
            <a:avLst>
              <a:gd name="adj" fmla="val 13100"/>
            </a:avLst>
          </a:prstGeom>
          <a:gradFill flip="none" rotWithShape="1">
            <a:gsLst>
              <a:gs pos="0">
                <a:srgbClr val="FFC000">
                  <a:lumMod val="75000"/>
                  <a:shade val="30000"/>
                  <a:satMod val="115000"/>
                </a:srgbClr>
              </a:gs>
              <a:gs pos="41000">
                <a:srgbClr val="FFC000">
                  <a:lumMod val="40000"/>
                  <a:lumOff val="60000"/>
                </a:srgbClr>
              </a:gs>
              <a:gs pos="100000">
                <a:srgbClr val="FFC000">
                  <a:lumMod val="75000"/>
                  <a:shade val="100000"/>
                  <a:satMod val="115000"/>
                </a:srgbClr>
              </a:gs>
            </a:gsLst>
            <a:lin ang="0" scaled="1"/>
            <a:tileRect/>
          </a:gradFill>
          <a:ln w="12700" cap="flat" cmpd="sng" algn="ctr">
            <a:noFill/>
            <a:prstDash val="solid"/>
            <a:miter lim="800000"/>
          </a:ln>
          <a:effectLst/>
        </p:spPr>
        <p:txBody>
          <a:bodyPr rtlCol="0" anchor="ctr"/>
          <a:lstStyle/>
          <a:p>
            <a:pPr marL="36286" marR="31297" indent="1361" algn="ctr" defTabSz="653156" fontAlgn="auto">
              <a:spcBef>
                <a:spcPts val="500"/>
              </a:spcBef>
              <a:spcAft>
                <a:spcPts val="0"/>
              </a:spcAft>
            </a:pPr>
            <a:r>
              <a:rPr lang="en-US" sz="1429" b="1" kern="0" spc="-4" dirty="0">
                <a:solidFill>
                  <a:prstClr val="black"/>
                </a:solidFill>
                <a:latin typeface="+mn-lt"/>
                <a:cs typeface="Arial" panose="020B0604020202020204" pitchFamily="34" charset="0"/>
              </a:rPr>
              <a:t>MISSION COMPLETE</a:t>
            </a:r>
          </a:p>
        </p:txBody>
      </p:sp>
      <p:sp>
        <p:nvSpPr>
          <p:cNvPr id="76" name="Cube 75"/>
          <p:cNvSpPr/>
          <p:nvPr/>
        </p:nvSpPr>
        <p:spPr>
          <a:xfrm>
            <a:off x="2362019" y="3800697"/>
            <a:ext cx="1536708" cy="843261"/>
          </a:xfrm>
          <a:prstGeom prst="cube">
            <a:avLst>
              <a:gd name="adj" fmla="val 12041"/>
            </a:avLst>
          </a:prstGeom>
          <a:gradFill flip="none" rotWithShape="1">
            <a:gsLst>
              <a:gs pos="0">
                <a:srgbClr val="FFFF00"/>
              </a:gs>
              <a:gs pos="41000">
                <a:srgbClr val="EEF3BF"/>
              </a:gs>
              <a:gs pos="100000">
                <a:srgbClr val="FFFF00"/>
              </a:gs>
            </a:gsLst>
            <a:lin ang="1200000" scaled="0"/>
            <a:tileRect/>
          </a:gradFill>
          <a:ln w="12700" cap="flat" cmpd="sng" algn="ctr">
            <a:solidFill>
              <a:sysClr val="windowText" lastClr="000000"/>
            </a:solidFill>
            <a:prstDash val="solid"/>
            <a:miter lim="800000"/>
          </a:ln>
          <a:effectLst/>
        </p:spPr>
        <p:txBody>
          <a:bodyPr rtlCol="0" anchor="ctr"/>
          <a:lstStyle/>
          <a:p>
            <a:pPr marL="36286" marR="31297" lvl="0" indent="1361" algn="ctr" defTabSz="653156" eaLnBrk="1" fontAlgn="auto" latinLnBrk="0" hangingPunct="1">
              <a:lnSpc>
                <a:spcPct val="100000"/>
              </a:lnSpc>
              <a:spcBef>
                <a:spcPts val="500"/>
              </a:spcBef>
              <a:spcAft>
                <a:spcPts val="0"/>
              </a:spcAft>
              <a:buClrTx/>
              <a:buSzTx/>
              <a:buFontTx/>
              <a:buNone/>
              <a:tabLst/>
              <a:defRPr/>
            </a:pPr>
            <a:r>
              <a:rPr kumimoji="0" lang="en-US" sz="714" b="0" i="0" u="none" strike="noStrike" kern="0" cap="none" spc="0" normalizeH="0" baseline="0" noProof="0" dirty="0" smtClean="0">
                <a:ln>
                  <a:noFill/>
                </a:ln>
                <a:solidFill>
                  <a:prstClr val="black"/>
                </a:solidFill>
                <a:effectLst/>
                <a:uLnTx/>
                <a:uFillTx/>
                <a:latin typeface="+mn-lt"/>
                <a:ea typeface="+mn-ea"/>
                <a:cs typeface="Arial" panose="020B0604020202020204" pitchFamily="34" charset="0"/>
              </a:rPr>
              <a:t>Recruiter contacts ROTC to complete 167-R, and obtains a DA 597-3 and CC 203-R and MM offer letter into applicants ERM, then initiates workflow </a:t>
            </a:r>
          </a:p>
        </p:txBody>
      </p:sp>
      <p:sp>
        <p:nvSpPr>
          <p:cNvPr id="77" name="Right Arrow 76"/>
          <p:cNvSpPr/>
          <p:nvPr/>
        </p:nvSpPr>
        <p:spPr>
          <a:xfrm flipH="1">
            <a:off x="3809006" y="4099107"/>
            <a:ext cx="258536" cy="312964"/>
          </a:xfrm>
          <a:prstGeom prst="rightArrow">
            <a:avLst/>
          </a:prstGeom>
          <a:gradFill flip="none" rotWithShape="1">
            <a:gsLst>
              <a:gs pos="0">
                <a:srgbClr val="FFC000">
                  <a:lumMod val="75000"/>
                  <a:shade val="30000"/>
                  <a:satMod val="115000"/>
                </a:srgbClr>
              </a:gs>
              <a:gs pos="49000">
                <a:srgbClr val="FFC000">
                  <a:lumMod val="40000"/>
                  <a:lumOff val="60000"/>
                </a:srgbClr>
              </a:gs>
              <a:gs pos="100000">
                <a:srgbClr val="FFC000">
                  <a:lumMod val="75000"/>
                  <a:shade val="100000"/>
                  <a:satMod val="115000"/>
                </a:srgbClr>
              </a:gs>
            </a:gsLst>
            <a:lin ang="5400000" scaled="0"/>
            <a:tileRect/>
          </a:gradFill>
          <a:ln w="12700" cap="flat" cmpd="sng" algn="ctr">
            <a:solidFill>
              <a:sysClr val="windowText" lastClr="000000"/>
            </a:solidFill>
            <a:prstDash val="solid"/>
            <a:miter lim="800000"/>
          </a:ln>
          <a:effectLst/>
        </p:spPr>
        <p:txBody>
          <a:bodyPr rtlCol="0" anchor="ctr"/>
          <a:lstStyle/>
          <a:p>
            <a:pPr marL="0" marR="0" lvl="0" indent="0" defTabSz="653156"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8" name="Cube 77"/>
          <p:cNvSpPr/>
          <p:nvPr/>
        </p:nvSpPr>
        <p:spPr>
          <a:xfrm>
            <a:off x="4040450" y="3806223"/>
            <a:ext cx="1016674" cy="832210"/>
          </a:xfrm>
          <a:prstGeom prst="cube">
            <a:avLst>
              <a:gd name="adj" fmla="val 6888"/>
            </a:avLst>
          </a:prstGeom>
          <a:gradFill flip="none" rotWithShape="1">
            <a:gsLst>
              <a:gs pos="0">
                <a:srgbClr val="70AD47">
                  <a:lumMod val="60000"/>
                  <a:lumOff val="40000"/>
                </a:srgbClr>
              </a:gs>
              <a:gs pos="41000">
                <a:srgbClr val="70AD47">
                  <a:lumMod val="20000"/>
                  <a:lumOff val="80000"/>
                </a:srgbClr>
              </a:gs>
              <a:gs pos="100000">
                <a:srgbClr val="70AD47">
                  <a:lumMod val="40000"/>
                  <a:lumOff val="60000"/>
                </a:srgbClr>
              </a:gs>
            </a:gsLst>
            <a:lin ang="1200000" scaled="0"/>
            <a:tileRect/>
          </a:gradFill>
          <a:ln w="12700" cap="flat" cmpd="sng" algn="ctr">
            <a:solidFill>
              <a:sysClr val="windowText" lastClr="000000"/>
            </a:solidFill>
            <a:prstDash val="solid"/>
            <a:miter lim="800000"/>
          </a:ln>
          <a:effectLst/>
        </p:spPr>
        <p:txBody>
          <a:bodyPr rtlCol="0" anchor="ctr"/>
          <a:lstStyle/>
          <a:p>
            <a:pPr marL="32204" marR="23586" lvl="0" indent="-3629" algn="ctr" defTabSz="653156" eaLnBrk="1" fontAlgn="auto" latinLnBrk="0" hangingPunct="1">
              <a:lnSpc>
                <a:spcPct val="100000"/>
              </a:lnSpc>
              <a:spcBef>
                <a:spcPts val="193"/>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mn-lt"/>
                <a:ea typeface="+mn-ea"/>
                <a:cs typeface="Arial" panose="020B0604020202020204" pitchFamily="34" charset="0"/>
              </a:rPr>
              <a:t>Recruiter enlists Cadet per </a:t>
            </a:r>
          </a:p>
          <a:p>
            <a:pPr marL="32204" marR="23586" lvl="0" indent="-3629" algn="ctr" defTabSz="653156" eaLnBrk="1" fontAlgn="auto" latinLnBrk="0" hangingPunct="1">
              <a:lnSpc>
                <a:spcPct val="100000"/>
              </a:lnSpc>
              <a:spcBef>
                <a:spcPts val="193"/>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mn-lt"/>
                <a:ea typeface="+mn-ea"/>
                <a:cs typeface="Arial" panose="020B0604020202020204" pitchFamily="34" charset="0"/>
              </a:rPr>
              <a:t>AR 601-210 for RC</a:t>
            </a:r>
            <a:r>
              <a:rPr kumimoji="0" lang="en-US" sz="750" b="0" i="0" u="none" strike="noStrike" kern="0" cap="none" spc="0" normalizeH="0" noProof="0" dirty="0" smtClean="0">
                <a:ln>
                  <a:noFill/>
                </a:ln>
                <a:solidFill>
                  <a:prstClr val="black"/>
                </a:solidFill>
                <a:effectLst/>
                <a:uLnTx/>
                <a:uFillTx/>
                <a:latin typeface="+mn-lt"/>
                <a:ea typeface="+mn-ea"/>
                <a:cs typeface="Arial" panose="020B0604020202020204" pitchFamily="34" charset="0"/>
              </a:rPr>
              <a:t> </a:t>
            </a:r>
            <a:r>
              <a:rPr kumimoji="0" lang="en-US" sz="750" b="0" i="0" u="none" strike="noStrike" kern="0" cap="none" spc="0" normalizeH="0" baseline="0" noProof="0" dirty="0" smtClean="0">
                <a:ln>
                  <a:noFill/>
                </a:ln>
                <a:solidFill>
                  <a:prstClr val="black"/>
                </a:solidFill>
                <a:effectLst/>
                <a:uLnTx/>
                <a:uFillTx/>
                <a:latin typeface="+mn-lt"/>
                <a:ea typeface="+mn-ea"/>
                <a:cs typeface="Arial" panose="020B0604020202020204" pitchFamily="34" charset="0"/>
              </a:rPr>
              <a:t>Enlist </a:t>
            </a:r>
            <a:r>
              <a:rPr kumimoji="0" lang="en-US" sz="750" b="0" i="0" u="sng" strike="noStrike" kern="0" cap="none" spc="0" normalizeH="0" baseline="0" noProof="0" dirty="0" smtClean="0">
                <a:ln>
                  <a:noFill/>
                </a:ln>
                <a:solidFill>
                  <a:prstClr val="black"/>
                </a:solidFill>
                <a:effectLst/>
                <a:uLnTx/>
                <a:uFillTx/>
                <a:latin typeface="+mn-lt"/>
                <a:ea typeface="+mn-ea"/>
                <a:cs typeface="Arial" panose="020B0604020202020204" pitchFamily="34" charset="0"/>
              </a:rPr>
              <a:t>after</a:t>
            </a:r>
            <a:r>
              <a:rPr kumimoji="0" lang="en-US" sz="750" b="0" i="0" u="none" strike="noStrike" kern="0" cap="none" spc="0" normalizeH="0" baseline="0" noProof="0" dirty="0" smtClean="0">
                <a:ln>
                  <a:noFill/>
                </a:ln>
                <a:solidFill>
                  <a:prstClr val="black"/>
                </a:solidFill>
                <a:effectLst/>
                <a:uLnTx/>
                <a:uFillTx/>
                <a:latin typeface="+mn-lt"/>
                <a:ea typeface="+mn-ea"/>
                <a:cs typeface="Arial" panose="020B0604020202020204" pitchFamily="34" charset="0"/>
              </a:rPr>
              <a:t> offer is made </a:t>
            </a:r>
          </a:p>
        </p:txBody>
      </p:sp>
      <p:sp>
        <p:nvSpPr>
          <p:cNvPr id="79" name="Right Arrow 78"/>
          <p:cNvSpPr/>
          <p:nvPr/>
        </p:nvSpPr>
        <p:spPr>
          <a:xfrm flipH="1">
            <a:off x="5034038" y="4099107"/>
            <a:ext cx="258536" cy="312964"/>
          </a:xfrm>
          <a:prstGeom prst="rightArrow">
            <a:avLst/>
          </a:prstGeom>
          <a:gradFill flip="none" rotWithShape="1">
            <a:gsLst>
              <a:gs pos="0">
                <a:srgbClr val="FFC000">
                  <a:lumMod val="75000"/>
                  <a:shade val="30000"/>
                  <a:satMod val="115000"/>
                </a:srgbClr>
              </a:gs>
              <a:gs pos="49000">
                <a:srgbClr val="FFC000">
                  <a:lumMod val="40000"/>
                  <a:lumOff val="60000"/>
                </a:srgbClr>
              </a:gs>
              <a:gs pos="100000">
                <a:srgbClr val="FFC000">
                  <a:lumMod val="75000"/>
                  <a:shade val="100000"/>
                  <a:satMod val="115000"/>
                </a:srgbClr>
              </a:gs>
            </a:gsLst>
            <a:lin ang="5400000" scaled="0"/>
            <a:tileRect/>
          </a:gradFill>
          <a:ln w="12700" cap="flat" cmpd="sng" algn="ctr">
            <a:solidFill>
              <a:sysClr val="windowText" lastClr="000000"/>
            </a:solidFill>
            <a:prstDash val="solid"/>
            <a:miter lim="800000"/>
          </a:ln>
          <a:effectLst/>
        </p:spPr>
        <p:txBody>
          <a:bodyPr rtlCol="0" anchor="ctr"/>
          <a:lstStyle/>
          <a:p>
            <a:pPr marL="0" marR="0" lvl="0" indent="0" defTabSz="653156"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80" name="Right Arrow 79"/>
          <p:cNvSpPr/>
          <p:nvPr/>
        </p:nvSpPr>
        <p:spPr>
          <a:xfrm flipH="1">
            <a:off x="2103483" y="4099107"/>
            <a:ext cx="258536" cy="312964"/>
          </a:xfrm>
          <a:prstGeom prst="rightArrow">
            <a:avLst/>
          </a:prstGeom>
          <a:gradFill flip="none" rotWithShape="1">
            <a:gsLst>
              <a:gs pos="0">
                <a:srgbClr val="FFC000">
                  <a:lumMod val="75000"/>
                  <a:shade val="30000"/>
                  <a:satMod val="115000"/>
                </a:srgbClr>
              </a:gs>
              <a:gs pos="49000">
                <a:srgbClr val="FFC000">
                  <a:lumMod val="40000"/>
                  <a:lumOff val="60000"/>
                </a:srgbClr>
              </a:gs>
              <a:gs pos="100000">
                <a:srgbClr val="FFC000">
                  <a:lumMod val="75000"/>
                  <a:shade val="100000"/>
                  <a:satMod val="115000"/>
                </a:srgbClr>
              </a:gs>
            </a:gsLst>
            <a:lin ang="5400000" scaled="0"/>
            <a:tileRect/>
          </a:gradFill>
          <a:ln w="12700" cap="flat" cmpd="sng" algn="ctr">
            <a:solidFill>
              <a:sysClr val="windowText" lastClr="000000"/>
            </a:solidFill>
            <a:prstDash val="solid"/>
            <a:miter lim="800000"/>
          </a:ln>
          <a:effectLst/>
        </p:spPr>
        <p:txBody>
          <a:bodyPr rtlCol="0" anchor="ctr"/>
          <a:lstStyle/>
          <a:p>
            <a:pPr marL="0" marR="0" lvl="0" indent="0" defTabSz="653156"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138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0" y="1066800"/>
            <a:ext cx="9113520" cy="5791200"/>
          </a:xfrm>
          <a:ln>
            <a:noFill/>
          </a:ln>
        </p:spPr>
        <p:txBody>
          <a:bodyPr/>
          <a:lstStyle/>
          <a:p>
            <a:r>
              <a:rPr lang="en-US" sz="2400" b="1" dirty="0" smtClean="0"/>
              <a:t>30MAR2020</a:t>
            </a:r>
            <a:r>
              <a:rPr lang="en-US" sz="2400" dirty="0" smtClean="0"/>
              <a:t> </a:t>
            </a:r>
            <a:r>
              <a:rPr lang="en-US" sz="2400" dirty="0"/>
              <a:t>processing </a:t>
            </a:r>
            <a:r>
              <a:rPr lang="en-US" sz="2400" dirty="0" smtClean="0"/>
              <a:t>begins at USACC HQ</a:t>
            </a:r>
          </a:p>
          <a:p>
            <a:pPr lvl="1"/>
            <a:endParaRPr lang="en-US" sz="1600" dirty="0"/>
          </a:p>
          <a:p>
            <a:r>
              <a:rPr lang="en-US" sz="2400" b="1" dirty="0" smtClean="0"/>
              <a:t>01SEP2020</a:t>
            </a:r>
            <a:r>
              <a:rPr lang="en-US" sz="2400" dirty="0" smtClean="0"/>
              <a:t> deadline for </a:t>
            </a:r>
            <a:r>
              <a:rPr lang="en-US" sz="2400" dirty="0"/>
              <a:t>Fall </a:t>
            </a:r>
            <a:r>
              <a:rPr lang="en-US" sz="2400" dirty="0" smtClean="0"/>
              <a:t>2020 benefits  </a:t>
            </a:r>
          </a:p>
          <a:p>
            <a:pPr lvl="1"/>
            <a:endParaRPr lang="en-US" sz="1600" dirty="0" smtClean="0"/>
          </a:p>
          <a:p>
            <a:r>
              <a:rPr lang="en-US" sz="2400" b="1" dirty="0" smtClean="0"/>
              <a:t>01DEC2020</a:t>
            </a:r>
            <a:r>
              <a:rPr lang="en-US" sz="2400" dirty="0" smtClean="0"/>
              <a:t> deadline for Spring 2021 benefits</a:t>
            </a:r>
          </a:p>
          <a:p>
            <a:pPr lvl="1"/>
            <a:endParaRPr lang="en-US" sz="1600" dirty="0" smtClean="0"/>
          </a:p>
          <a:p>
            <a:r>
              <a:rPr lang="en-US" sz="2400" dirty="0" smtClean="0"/>
              <a:t>Scholarship packets can take weeks to process.  We ask that nominations are submitted NLT two weeks prior to each deadline</a:t>
            </a:r>
            <a:r>
              <a:rPr lang="en-US" sz="2400" dirty="0"/>
              <a:t> </a:t>
            </a:r>
            <a:r>
              <a:rPr lang="en-US" sz="2400" dirty="0" smtClean="0"/>
              <a:t>giving the USACC Program personnel sufficient time to complete the nomination process.</a:t>
            </a:r>
          </a:p>
          <a:p>
            <a:endParaRPr lang="en-US" sz="2600" dirty="0"/>
          </a:p>
          <a:p>
            <a:pPr marL="0" indent="0">
              <a:buNone/>
            </a:pPr>
            <a:endParaRPr lang="en-US" sz="1400" dirty="0"/>
          </a:p>
        </p:txBody>
      </p:sp>
      <p:sp>
        <p:nvSpPr>
          <p:cNvPr id="8" name="TextBox 7"/>
          <p:cNvSpPr txBox="1"/>
          <p:nvPr/>
        </p:nvSpPr>
        <p:spPr>
          <a:xfrm>
            <a:off x="638288" y="253425"/>
            <a:ext cx="7896112" cy="584775"/>
          </a:xfrm>
          <a:prstGeom prst="rect">
            <a:avLst/>
          </a:prstGeom>
          <a:noFill/>
        </p:spPr>
        <p:txBody>
          <a:bodyPr wrap="square" rtlCol="0">
            <a:spAutoFit/>
          </a:bodyPr>
          <a:lstStyle/>
          <a:p>
            <a:pPr algn="ctr"/>
            <a:r>
              <a:rPr lang="en-US" sz="3200" b="1" dirty="0" smtClean="0"/>
              <a:t>Dates &amp; Deadlines</a:t>
            </a:r>
          </a:p>
        </p:txBody>
      </p:sp>
    </p:spTree>
    <p:extLst>
      <p:ext uri="{BB962C8B-B14F-4D97-AF65-F5344CB8AC3E}">
        <p14:creationId xmlns:p14="http://schemas.microsoft.com/office/powerpoint/2010/main" val="592604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0" y="1219200"/>
            <a:ext cx="9113520" cy="5638800"/>
          </a:xfrm>
          <a:ln>
            <a:noFill/>
          </a:ln>
        </p:spPr>
        <p:txBody>
          <a:bodyPr/>
          <a:lstStyle/>
          <a:p>
            <a:r>
              <a:rPr lang="en-US" sz="2400" dirty="0" smtClean="0"/>
              <a:t>Starting 02SEP20, all unused nominations will be removed from nomination sources and managed at USACC HQ RMID.</a:t>
            </a:r>
          </a:p>
          <a:p>
            <a:pPr marL="0" indent="0">
              <a:buNone/>
            </a:pPr>
            <a:endParaRPr lang="en-US" sz="2400" dirty="0" smtClean="0"/>
          </a:p>
          <a:p>
            <a:r>
              <a:rPr lang="en-US" sz="2400" dirty="0" smtClean="0"/>
              <a:t>Nomination sources may still nominate and have no limit to the number of nominations submitted. However</a:t>
            </a:r>
            <a:r>
              <a:rPr lang="en-US" sz="2400" dirty="0"/>
              <a:t>, USACC will develop an order of merit list (OML) and award remaining allocations on a competitive basis </a:t>
            </a:r>
            <a:r>
              <a:rPr lang="en-US" sz="2400" dirty="0" smtClean="0"/>
              <a:t>with a list released the first week of December.</a:t>
            </a:r>
            <a:r>
              <a:rPr lang="en-US" sz="2400" dirty="0"/>
              <a:t> This process is called Competitive Redistribution of Unused Allocations by Components. </a:t>
            </a:r>
          </a:p>
        </p:txBody>
      </p:sp>
      <p:sp>
        <p:nvSpPr>
          <p:cNvPr id="4" name="TextBox 3"/>
          <p:cNvSpPr txBox="1"/>
          <p:nvPr/>
        </p:nvSpPr>
        <p:spPr>
          <a:xfrm>
            <a:off x="638288" y="253425"/>
            <a:ext cx="7896112" cy="584775"/>
          </a:xfrm>
          <a:prstGeom prst="rect">
            <a:avLst/>
          </a:prstGeom>
          <a:noFill/>
        </p:spPr>
        <p:txBody>
          <a:bodyPr wrap="square" rtlCol="0">
            <a:spAutoFit/>
          </a:bodyPr>
          <a:lstStyle/>
          <a:p>
            <a:pPr algn="ctr"/>
            <a:r>
              <a:rPr lang="en-US" sz="3200" b="1" dirty="0" smtClean="0"/>
              <a:t>“Redistribution”</a:t>
            </a:r>
          </a:p>
        </p:txBody>
      </p:sp>
      <p:sp>
        <p:nvSpPr>
          <p:cNvPr id="2" name="Rectangle 1"/>
          <p:cNvSpPr/>
          <p:nvPr/>
        </p:nvSpPr>
        <p:spPr>
          <a:xfrm>
            <a:off x="228600" y="5943600"/>
            <a:ext cx="8763000" cy="533400"/>
          </a:xfrm>
          <a:prstGeom prst="rect">
            <a:avLst/>
          </a:prstGeom>
          <a:gradFill flip="none" rotWithShape="1">
            <a:gsLst>
              <a:gs pos="0">
                <a:srgbClr val="FFC000">
                  <a:lumMod val="75000"/>
                  <a:shade val="30000"/>
                  <a:satMod val="115000"/>
                </a:srgbClr>
              </a:gs>
              <a:gs pos="41000">
                <a:srgbClr val="FFC000">
                  <a:lumMod val="40000"/>
                  <a:lumOff val="60000"/>
                </a:srgbClr>
              </a:gs>
              <a:gs pos="100000">
                <a:srgbClr val="FFC000">
                  <a:lumMod val="75000"/>
                  <a:shade val="100000"/>
                  <a:satMod val="115000"/>
                </a:srgbClr>
              </a:gs>
            </a:gsLst>
            <a:lin ang="0" scaled="1"/>
            <a:tileRect/>
          </a:gradFill>
          <a:ln w="12700" cap="flat" cmpd="sng" algn="ctr">
            <a:noFill/>
            <a:prstDash val="solid"/>
            <a:miter lim="800000"/>
          </a:ln>
          <a:effectLst/>
        </p:spPr>
        <p:txBody>
          <a:bodyPr rtlCol="0" anchor="ctr"/>
          <a:lstStyle/>
          <a:p>
            <a:pPr marL="36286" marR="31297" indent="1361" algn="ctr" defTabSz="653156" fontAlgn="auto">
              <a:spcBef>
                <a:spcPts val="500"/>
              </a:spcBef>
              <a:spcAft>
                <a:spcPts val="0"/>
              </a:spcAft>
            </a:pPr>
            <a:r>
              <a:rPr lang="en-US" sz="1600" b="1" kern="0" spc="-4" dirty="0" smtClean="0">
                <a:solidFill>
                  <a:prstClr val="black"/>
                </a:solidFill>
                <a:latin typeface="+mn-lt"/>
                <a:cs typeface="Arial" panose="020B0604020202020204" pitchFamily="34" charset="0"/>
              </a:rPr>
              <a:t>***NOMINATIONS DO NOT GUARANTEE A SCHOLARSHIP DURING PHASE II***</a:t>
            </a:r>
            <a:endParaRPr lang="en-US" sz="1600" b="1" kern="0" spc="-4" dirty="0">
              <a:solidFill>
                <a:prstClr val="black"/>
              </a:solidFill>
              <a:latin typeface="+mn-lt"/>
              <a:cs typeface="Arial" panose="020B0604020202020204" pitchFamily="34" charset="0"/>
            </a:endParaRPr>
          </a:p>
        </p:txBody>
      </p:sp>
    </p:spTree>
    <p:extLst>
      <p:ext uri="{BB962C8B-B14F-4D97-AF65-F5344CB8AC3E}">
        <p14:creationId xmlns:p14="http://schemas.microsoft.com/office/powerpoint/2010/main" val="2400043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0" y="1219200"/>
            <a:ext cx="9113520" cy="5638800"/>
          </a:xfrm>
          <a:ln>
            <a:noFill/>
          </a:ln>
        </p:spPr>
        <p:txBody>
          <a:bodyPr/>
          <a:lstStyle/>
          <a:p>
            <a:r>
              <a:rPr lang="en-US" sz="2400" dirty="0" smtClean="0"/>
              <a:t>This phase </a:t>
            </a:r>
            <a:r>
              <a:rPr lang="en-US" sz="2400" dirty="0"/>
              <a:t>will depend upon the number of unused nominations and the available funding. </a:t>
            </a:r>
            <a:endParaRPr lang="en-US" sz="2400" dirty="0" smtClean="0"/>
          </a:p>
          <a:p>
            <a:pPr marL="0" indent="0">
              <a:buNone/>
            </a:pPr>
            <a:endParaRPr lang="en-US" sz="2400" dirty="0" smtClean="0"/>
          </a:p>
          <a:p>
            <a:r>
              <a:rPr lang="en-US" sz="2400" dirty="0"/>
              <a:t> This phase ends with the release of scholarship awardees offers</a:t>
            </a:r>
            <a:r>
              <a:rPr lang="en-US" sz="2400" dirty="0" smtClean="0"/>
              <a:t>.</a:t>
            </a:r>
            <a:r>
              <a:rPr lang="en-US" sz="2400" b="1" kern="0" spc="-4" dirty="0">
                <a:solidFill>
                  <a:prstClr val="black"/>
                </a:solidFill>
              </a:rPr>
              <a:t> </a:t>
            </a:r>
            <a:endParaRPr lang="en-US" sz="2400" dirty="0"/>
          </a:p>
        </p:txBody>
      </p:sp>
      <p:sp>
        <p:nvSpPr>
          <p:cNvPr id="4" name="TextBox 3"/>
          <p:cNvSpPr txBox="1"/>
          <p:nvPr/>
        </p:nvSpPr>
        <p:spPr>
          <a:xfrm>
            <a:off x="638288" y="253425"/>
            <a:ext cx="7896112" cy="584775"/>
          </a:xfrm>
          <a:prstGeom prst="rect">
            <a:avLst/>
          </a:prstGeom>
          <a:noFill/>
        </p:spPr>
        <p:txBody>
          <a:bodyPr wrap="square" rtlCol="0">
            <a:spAutoFit/>
          </a:bodyPr>
          <a:lstStyle/>
          <a:p>
            <a:pPr algn="ctr"/>
            <a:r>
              <a:rPr lang="en-US" sz="3200" b="1" dirty="0" smtClean="0"/>
              <a:t>“Redistribution”</a:t>
            </a:r>
          </a:p>
        </p:txBody>
      </p:sp>
      <p:sp>
        <p:nvSpPr>
          <p:cNvPr id="2" name="Rectangle 1"/>
          <p:cNvSpPr/>
          <p:nvPr/>
        </p:nvSpPr>
        <p:spPr>
          <a:xfrm>
            <a:off x="228600" y="5943600"/>
            <a:ext cx="8763000" cy="533400"/>
          </a:xfrm>
          <a:prstGeom prst="rect">
            <a:avLst/>
          </a:prstGeom>
          <a:gradFill flip="none" rotWithShape="1">
            <a:gsLst>
              <a:gs pos="0">
                <a:srgbClr val="FFC000">
                  <a:lumMod val="75000"/>
                  <a:shade val="30000"/>
                  <a:satMod val="115000"/>
                </a:srgbClr>
              </a:gs>
              <a:gs pos="41000">
                <a:srgbClr val="FFC000">
                  <a:lumMod val="40000"/>
                  <a:lumOff val="60000"/>
                </a:srgbClr>
              </a:gs>
              <a:gs pos="100000">
                <a:srgbClr val="FFC000">
                  <a:lumMod val="75000"/>
                  <a:shade val="100000"/>
                  <a:satMod val="115000"/>
                </a:srgbClr>
              </a:gs>
            </a:gsLst>
            <a:lin ang="0" scaled="1"/>
            <a:tileRect/>
          </a:gradFill>
          <a:ln w="12700" cap="flat" cmpd="sng" algn="ctr">
            <a:noFill/>
            <a:prstDash val="solid"/>
            <a:miter lim="800000"/>
          </a:ln>
          <a:effectLst/>
        </p:spPr>
        <p:txBody>
          <a:bodyPr rtlCol="0" anchor="ctr"/>
          <a:lstStyle/>
          <a:p>
            <a:pPr marL="36286" marR="31297" indent="1361" algn="ctr" defTabSz="653156" fontAlgn="auto">
              <a:spcBef>
                <a:spcPts val="500"/>
              </a:spcBef>
              <a:spcAft>
                <a:spcPts val="0"/>
              </a:spcAft>
            </a:pPr>
            <a:r>
              <a:rPr lang="en-US" sz="1600" b="1" kern="0" spc="-4" dirty="0" smtClean="0">
                <a:solidFill>
                  <a:prstClr val="black"/>
                </a:solidFill>
                <a:latin typeface="+mn-lt"/>
                <a:cs typeface="Arial" panose="020B0604020202020204" pitchFamily="34" charset="0"/>
              </a:rPr>
              <a:t>***NOMINATIONS DO NOT GUARANTEE A SCHOLARSHIP DURING PHASE II***</a:t>
            </a:r>
            <a:endParaRPr lang="en-US" sz="1600" b="1" kern="0" spc="-4" dirty="0">
              <a:solidFill>
                <a:prstClr val="black"/>
              </a:solidFill>
              <a:latin typeface="+mn-lt"/>
              <a:cs typeface="Arial" panose="020B0604020202020204" pitchFamily="34" charset="0"/>
            </a:endParaRPr>
          </a:p>
        </p:txBody>
      </p:sp>
    </p:spTree>
    <p:extLst>
      <p:ext uri="{BB962C8B-B14F-4D97-AF65-F5344CB8AC3E}">
        <p14:creationId xmlns:p14="http://schemas.microsoft.com/office/powerpoint/2010/main" val="3763605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0" y="1219200"/>
            <a:ext cx="9113520" cy="5638800"/>
          </a:xfrm>
          <a:ln>
            <a:noFill/>
          </a:ln>
        </p:spPr>
        <p:txBody>
          <a:bodyPr/>
          <a:lstStyle/>
          <a:p>
            <a:r>
              <a:rPr lang="en-US" sz="2400" dirty="0" smtClean="0"/>
              <a:t>Nursing </a:t>
            </a:r>
            <a:r>
              <a:rPr lang="en-US" sz="2400" dirty="0"/>
              <a:t>m</a:t>
            </a:r>
            <a:r>
              <a:rPr lang="en-US" sz="2400" dirty="0" smtClean="0"/>
              <a:t>ajor applicants who are seeking </a:t>
            </a:r>
            <a:r>
              <a:rPr lang="en-US" sz="2400" dirty="0"/>
              <a:t>GRFDs are only authorized for USAR minuteman recipients that </a:t>
            </a:r>
            <a:r>
              <a:rPr lang="en-US" sz="2400" dirty="0" smtClean="0"/>
              <a:t>will be SMP </a:t>
            </a:r>
            <a:r>
              <a:rPr lang="en-US" sz="2400" dirty="0"/>
              <a:t>Cadet in a Medical Service </a:t>
            </a:r>
            <a:r>
              <a:rPr lang="en-US" sz="2400" dirty="0" smtClean="0"/>
              <a:t>Unit</a:t>
            </a:r>
          </a:p>
          <a:p>
            <a:endParaRPr lang="en-US" sz="2400" dirty="0" smtClean="0"/>
          </a:p>
          <a:p>
            <a:r>
              <a:rPr lang="en-US" sz="2400" dirty="0" smtClean="0"/>
              <a:t>Nursing majors are not authorized for ARNG applicants</a:t>
            </a:r>
          </a:p>
          <a:p>
            <a:endParaRPr lang="en-US" sz="2600" dirty="0" smtClean="0"/>
          </a:p>
        </p:txBody>
      </p:sp>
      <p:sp>
        <p:nvSpPr>
          <p:cNvPr id="5" name="TextBox 4"/>
          <p:cNvSpPr txBox="1"/>
          <p:nvPr/>
        </p:nvSpPr>
        <p:spPr>
          <a:xfrm>
            <a:off x="638288" y="253425"/>
            <a:ext cx="7896112" cy="584775"/>
          </a:xfrm>
          <a:prstGeom prst="rect">
            <a:avLst/>
          </a:prstGeom>
          <a:noFill/>
        </p:spPr>
        <p:txBody>
          <a:bodyPr wrap="square" rtlCol="0">
            <a:spAutoFit/>
          </a:bodyPr>
          <a:lstStyle/>
          <a:p>
            <a:pPr algn="ctr"/>
            <a:r>
              <a:rPr lang="en-US" sz="3200" b="1" dirty="0" smtClean="0"/>
              <a:t>Nursing Majors</a:t>
            </a:r>
          </a:p>
        </p:txBody>
      </p:sp>
    </p:spTree>
    <p:extLst>
      <p:ext uri="{BB962C8B-B14F-4D97-AF65-F5344CB8AC3E}">
        <p14:creationId xmlns:p14="http://schemas.microsoft.com/office/powerpoint/2010/main" val="3463340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DOC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alking Points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TaxCatchAll xmlns="967df4b6-67fa-43f6-b383-d6377c633b99"/>
    <gb4baf432abc4f81bf0dd27eca784e81 xmlns="967df4b6-67fa-43f6-b383-d6377c633b99">
      <Terms xmlns="http://schemas.microsoft.com/office/infopath/2007/PartnerControls"/>
    </gb4baf432abc4f81bf0dd27eca784e81>
    <c78c7248c09f49d88b7711ddc11ce64f xmlns="967df4b6-67fa-43f6-b383-d6377c633b99">
      <Terms xmlns="http://schemas.microsoft.com/office/infopath/2007/PartnerControls"/>
    </c78c7248c09f49d88b7711ddc11ce64f>
    <_dlc_DocId xmlns="967df4b6-67fa-43f6-b383-d6377c633b99">HEADQUARTERS-1911212303-6</_dlc_DocId>
    <_dlc_DocIdUrl xmlns="967df4b6-67fa-43f6-b383-d6377c633b99">
      <Url>https://army.deps.mil/army/cmds/USACC-HQ/SGS/_layouts/DocIdRedir.aspx?ID=HEADQUARTERS-1911212303-6</Url>
      <Description>HEADQUARTERS-1911212303-6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SACC Document" ma:contentTypeID="0x010100638B6D088C5A8C43995BA2F4538C9796003564393AF764554783B09DC49A8720E1" ma:contentTypeVersion="19" ma:contentTypeDescription="" ma:contentTypeScope="" ma:versionID="fd1f7105f5ddd34aa5c7dcc15fc91a87">
  <xsd:schema xmlns:xsd="http://www.w3.org/2001/XMLSchema" xmlns:xs="http://www.w3.org/2001/XMLSchema" xmlns:p="http://schemas.microsoft.com/office/2006/metadata/properties" xmlns:ns2="967df4b6-67fa-43f6-b383-d6377c633b99" targetNamespace="http://schemas.microsoft.com/office/2006/metadata/properties" ma:root="true" ma:fieldsID="21efb99604b2384f1f2eb65ae474e473" ns2:_="">
    <xsd:import namespace="967df4b6-67fa-43f6-b383-d6377c633b99"/>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c78c7248c09f49d88b7711ddc11ce64f" minOccurs="0"/>
                <xsd:element ref="ns2:gb4baf432abc4f81bf0dd27eca784e8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7df4b6-67fa-43f6-b383-d6377c633b9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description="" ma:hidden="true" ma:list="{7b604cc3-140f-4815-a135-a4f5d1fa3cd8}" ma:internalName="TaxCatchAll" ma:showField="CatchAllData" ma:web="967df4b6-67fa-43f6-b383-d6377c633b9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7b604cc3-140f-4815-a135-a4f5d1fa3cd8}" ma:internalName="TaxCatchAllLabel" ma:readOnly="true" ma:showField="CatchAllDataLabel" ma:web="967df4b6-67fa-43f6-b383-d6377c633b99">
      <xsd:complexType>
        <xsd:complexContent>
          <xsd:extension base="dms:MultiChoiceLookup">
            <xsd:sequence>
              <xsd:element name="Value" type="dms:Lookup" maxOccurs="unbounded" minOccurs="0" nillable="true"/>
            </xsd:sequence>
          </xsd:extension>
        </xsd:complexContent>
      </xsd:complexType>
    </xsd:element>
    <xsd:element name="c78c7248c09f49d88b7711ddc11ce64f" ma:index="13" nillable="true" ma:taxonomy="true" ma:internalName="c78c7248c09f49d88b7711ddc11ce64f" ma:taxonomyFieldName="USACC_x0020_Keywords" ma:displayName="USACC Keywords" ma:default="" ma:fieldId="{c78c7248-c09f-49d8-8b77-11ddc11ce64f}" ma:taxonomyMulti="true" ma:sspId="39cb8016-4e56-4d6a-b378-547c1fe9c49f" ma:termSetId="b931a732-846f-4d3d-83b2-94392cd26ec9" ma:anchorId="00000000-0000-0000-0000-000000000000" ma:open="true" ma:isKeyword="false">
      <xsd:complexType>
        <xsd:sequence>
          <xsd:element ref="pc:Terms" minOccurs="0" maxOccurs="1"/>
        </xsd:sequence>
      </xsd:complexType>
    </xsd:element>
    <xsd:element name="gb4baf432abc4f81bf0dd27eca784e81" ma:index="15" nillable="true" ma:taxonomy="true" ma:internalName="gb4baf432abc4f81bf0dd27eca784e81" ma:taxonomyFieldName="Detailed_x0020_USACC_x0020_Organization" ma:displayName="Detailed USACC Organization" ma:default="" ma:fieldId="{0b4baf43-2abc-4f81-bf0d-d27eca784e81}" ma:taxonomyMulti="true" ma:sspId="39cb8016-4e56-4d6a-b378-547c1fe9c49f" ma:termSetId="39cf9c76-123e-4c5f-b77c-4f8169d487bd"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8E9C1D7-07F0-47BB-ADD2-969BAD7D4322}">
  <ds:schemaRefs>
    <ds:schemaRef ds:uri="http://schemas.microsoft.com/office/2006/metadata/properties"/>
    <ds:schemaRef ds:uri="http://schemas.microsoft.com/office/2006/documentManagement/types"/>
    <ds:schemaRef ds:uri="967df4b6-67fa-43f6-b383-d6377c633b99"/>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394865E-BFA6-4953-989D-CD35798FFB09}">
  <ds:schemaRefs>
    <ds:schemaRef ds:uri="http://schemas.microsoft.com/sharepoint/v3/contenttype/forms"/>
  </ds:schemaRefs>
</ds:datastoreItem>
</file>

<file path=customXml/itemProps3.xml><?xml version="1.0" encoding="utf-8"?>
<ds:datastoreItem xmlns:ds="http://schemas.openxmlformats.org/officeDocument/2006/customXml" ds:itemID="{F887F84A-20B8-4D7F-BE18-AE3429292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7df4b6-67fa-43f6-b383-d6377c633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AC4AB09-3943-44E6-BA3C-FA76364B9F7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20141202 USACC Slide Template, This We'll Defend</Template>
  <TotalTime>5107</TotalTime>
  <Words>1588</Words>
  <Application>Microsoft Office PowerPoint</Application>
  <PresentationFormat>On-screen Show (4:3)</PresentationFormat>
  <Paragraphs>239</Paragraphs>
  <Slides>27</Slides>
  <Notes>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7" baseType="lpstr">
      <vt:lpstr>ＭＳ Ｐゴシック</vt:lpstr>
      <vt:lpstr>Arial</vt:lpstr>
      <vt:lpstr>Arial Black</vt:lpstr>
      <vt:lpstr>Calibri</vt:lpstr>
      <vt:lpstr>Times New Roman</vt:lpstr>
      <vt:lpstr>Wingdings</vt:lpstr>
      <vt:lpstr>blank</vt:lpstr>
      <vt:lpstr>TRADOC Slide Template</vt:lpstr>
      <vt:lpstr>Talking Points Slides</vt:lpstr>
      <vt:lpstr>Acrobat Document</vt:lpstr>
      <vt:lpstr> Academic Year 2020-2021  Minuteman Brief</vt:lpstr>
      <vt:lpstr> References</vt:lpstr>
      <vt:lpstr>Agenda</vt:lpstr>
      <vt:lpstr>PowerPoint Presentation</vt:lpstr>
      <vt:lpstr>Nomination Process</vt:lpstr>
      <vt:lpstr>PowerPoint Presentation</vt:lpstr>
      <vt:lpstr>PowerPoint Presentation</vt:lpstr>
      <vt:lpstr>PowerPoint Presentation</vt:lpstr>
      <vt:lpstr>PowerPoint Presentation</vt:lpstr>
      <vt:lpstr>PowerPoint Presentation</vt:lpstr>
      <vt:lpstr>PowerPoint Presentation</vt:lpstr>
      <vt:lpstr>Transferring Allocations</vt:lpstr>
      <vt:lpstr>Transferring Allocations</vt:lpstr>
      <vt:lpstr>Eligibility Requirements</vt:lpstr>
      <vt:lpstr>Nomination Memos</vt:lpstr>
      <vt:lpstr>Nomination Example</vt:lpstr>
      <vt:lpstr>ROTC Program Tasks</vt:lpstr>
      <vt:lpstr>ROTC Program Tasks</vt:lpstr>
      <vt:lpstr>Scholarship Packet</vt:lpstr>
      <vt:lpstr>Scholarship Packet cont.</vt:lpstr>
      <vt:lpstr>Scholarship Packet cont.</vt:lpstr>
      <vt:lpstr>Scholarship Packet cont.</vt:lpstr>
      <vt:lpstr>Documents for Contracting</vt:lpstr>
      <vt:lpstr>GRFD Scholarship Benefits</vt:lpstr>
      <vt:lpstr>Best Practices</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USACC PowerPoint Template</dc:title>
  <dc:creator>WilsonC</dc:creator>
  <cp:lastModifiedBy>Siler, Eugene</cp:lastModifiedBy>
  <cp:revision>98</cp:revision>
  <dcterms:created xsi:type="dcterms:W3CDTF">2015-10-29T15:38:41Z</dcterms:created>
  <dcterms:modified xsi:type="dcterms:W3CDTF">2020-08-21T14:34:01Z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0x010100638B6D088C5A8C43995BA2F4538C9796003564393AF764554783B09DC49A8720E1</vt:lpwstr>
  </property>
  <property fmtid="{D5CDD505-2E9C-101B-9397-08002B2CF9AE}" pid="3" name="Archive">
    <vt:bool>true</vt:bool>
  </property>
  <property fmtid="{D5CDD505-2E9C-101B-9397-08002B2CF9AE}" pid="4" name="_dlc_DocIdItemGuid">
    <vt:lpwstr>e2187621-541a-4990-884f-475123e754a9</vt:lpwstr>
  </property>
  <property fmtid="{D5CDD505-2E9C-101B-9397-08002B2CF9AE}" pid="5" name="USACC Keywords">
    <vt:lpwstr/>
  </property>
  <property fmtid="{D5CDD505-2E9C-101B-9397-08002B2CF9AE}" pid="6" name="Detailed USACC Organization">
    <vt:lpwstr/>
  </property>
  <property fmtid="{D5CDD505-2E9C-101B-9397-08002B2CF9AE}" pid="7" name="USACC Publish">
    <vt:bool>true</vt:bool>
  </property>
</Properties>
</file>