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22" r:id="rId3"/>
    <p:sldId id="340" r:id="rId4"/>
    <p:sldId id="262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34" r:id="rId16"/>
    <p:sldId id="35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68"/>
    <a:srgbClr val="032855"/>
    <a:srgbClr val="60E43C"/>
    <a:srgbClr val="3DE34D"/>
    <a:srgbClr val="032F65"/>
    <a:srgbClr val="E1E1DF"/>
    <a:srgbClr val="C8C8C6"/>
    <a:srgbClr val="8F8F8C"/>
    <a:srgbClr val="0066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8051" autoAdjust="0"/>
  </p:normalViewPr>
  <p:slideViewPr>
    <p:cSldViewPr>
      <p:cViewPr varScale="1">
        <p:scale>
          <a:sx n="65" d="100"/>
          <a:sy n="65" d="100"/>
        </p:scale>
        <p:origin x="17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B95C5-00E6-4570-B403-3A15AA09B2D5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5C744-A385-49B9-9F95-09143659B6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5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5C744-A385-49B9-9F95-09143659B6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19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O-1 is the equivalent of a 2nd</a:t>
            </a:r>
            <a:r>
              <a:rPr lang="en-US" baseline="0" dirty="0" smtClean="0"/>
              <a:t> Lieutenant, which is the rank you will commission into upon graduation and completion of the program.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BAH: Basic Housing Allowance – monthly stipend you will receive to go towards your living quarters</a:t>
            </a:r>
          </a:p>
          <a:p>
            <a:r>
              <a:rPr lang="en-US" baseline="0" dirty="0" smtClean="0"/>
              <a:t>BAS: Basic Allowance for Subsistence – this is meant to offset the cost for a member’s meal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5C744-A385-49B9-9F95-09143659B6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13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average pay numbers are taking into account the BAH and BAS national average numbers. This is a rough estimate of what</a:t>
            </a:r>
            <a:r>
              <a:rPr lang="en-US" baseline="0" dirty="0" smtClean="0"/>
              <a:t> you can expect to make, before taxes, when you are filling the rank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5C744-A385-49B9-9F95-09143659B6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1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5C744-A385-49B9-9F95-09143659B6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8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5C744-A385-49B9-9F95-09143659B6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5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5C744-A385-49B9-9F95-09143659B6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4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5C744-A385-49B9-9F95-09143659B6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92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5C744-A385-49B9-9F95-09143659B6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6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5C744-A385-49B9-9F95-09143659B6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6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*Detachment</a:t>
            </a:r>
            <a:r>
              <a:rPr lang="en-US" baseline="0" dirty="0" smtClean="0"/>
              <a:t> 295 at the University of Louisville </a:t>
            </a:r>
            <a:r>
              <a:rPr lang="en-US" b="1" u="sng" baseline="0" dirty="0" smtClean="0"/>
              <a:t>WILL PAY</a:t>
            </a:r>
            <a:r>
              <a:rPr lang="en-US" baseline="0" dirty="0" smtClean="0"/>
              <a:t> for student’s Room/Board, if they are on scholarship.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5C744-A385-49B9-9F95-09143659B6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5C744-A385-49B9-9F95-09143659B6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9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8333" r="8333"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971800" y="5715000"/>
            <a:ext cx="5791200" cy="1219200"/>
          </a:xfrm>
        </p:spPr>
        <p:txBody>
          <a:bodyPr/>
          <a:lstStyle>
            <a:lvl1pPr algn="r"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905000" y="4473575"/>
            <a:ext cx="6858000" cy="1470025"/>
          </a:xfrm>
        </p:spPr>
        <p:txBody>
          <a:bodyPr/>
          <a:lstStyle>
            <a:lvl1pPr algn="r">
              <a:defRPr sz="5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8333" r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1981200" y="1143000"/>
            <a:ext cx="6812280" cy="1588"/>
          </a:xfrm>
          <a:prstGeom prst="line">
            <a:avLst/>
          </a:prstGeom>
          <a:ln w="155575">
            <a:solidFill>
              <a:srgbClr val="00236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>
            <a:lvl1pPr>
              <a:defRPr baseline="0">
                <a:solidFill>
                  <a:srgbClr val="002368"/>
                </a:solidFill>
                <a:latin typeface="Times New Roman"/>
                <a:cs typeface="Times New Roman"/>
              </a:defRPr>
            </a:lvl1pPr>
            <a:lvl2pPr>
              <a:defRPr baseline="0">
                <a:solidFill>
                  <a:srgbClr val="002368"/>
                </a:solidFill>
                <a:latin typeface="Times New Roman"/>
                <a:cs typeface="Times New Roman"/>
              </a:defRPr>
            </a:lvl2pPr>
            <a:lvl3pPr>
              <a:defRPr baseline="0">
                <a:solidFill>
                  <a:srgbClr val="002368"/>
                </a:solidFill>
                <a:latin typeface="Times New Roman"/>
                <a:cs typeface="Times New Roman"/>
              </a:defRPr>
            </a:lvl3pPr>
            <a:lvl4pPr>
              <a:defRPr baseline="0">
                <a:solidFill>
                  <a:srgbClr val="002368"/>
                </a:solidFill>
                <a:latin typeface="Times New Roman"/>
                <a:cs typeface="Times New Roman"/>
              </a:defRPr>
            </a:lvl4pPr>
            <a:lvl5pPr>
              <a:defRPr baseline="0">
                <a:solidFill>
                  <a:srgbClr val="002368"/>
                </a:solidFill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>
            <a:lvl1pPr algn="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2E1ED-56A1-416C-B18A-BFFB0EF35A2C}" type="datetime1">
              <a:rPr lang="en-US"/>
              <a:pPr/>
              <a:t>8/21/2020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7EA91-4907-4829-9C20-676F2E1DCC1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827F2A-0B8C-41BB-B081-D8DD9AE95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17" l="10000" r="90000">
                        <a14:foregroundMark x1="28672" y1="52778" x2="53281" y2="23750"/>
                        <a14:foregroundMark x1="53281" y1="23750" x2="68828" y2="26667"/>
                        <a14:foregroundMark x1="68828" y1="26667" x2="54297" y2="16389"/>
                        <a14:foregroundMark x1="54297" y1="16389" x2="39141" y2="19444"/>
                        <a14:foregroundMark x1="39141" y1="19444" x2="27266" y2="35139"/>
                        <a14:foregroundMark x1="27266" y1="35139" x2="39297" y2="19028"/>
                        <a14:foregroundMark x1="39297" y1="19028" x2="54609" y2="14722"/>
                        <a14:foregroundMark x1="54609" y1="14722" x2="39531" y2="21667"/>
                        <a14:foregroundMark x1="39531" y1="21667" x2="28203" y2="38611"/>
                        <a14:foregroundMark x1="28203" y1="38611" x2="44688" y2="24028"/>
                        <a14:foregroundMark x1="44688" y1="24028" x2="57344" y2="36944"/>
                        <a14:foregroundMark x1="57344" y1="36944" x2="68906" y2="21250"/>
                        <a14:foregroundMark x1="68906" y1="21250" x2="60547" y2="50139"/>
                        <a14:foregroundMark x1="60547" y1="50139" x2="75781" y2="50833"/>
                        <a14:foregroundMark x1="75781" y1="50833" x2="68750" y2="75417"/>
                        <a14:foregroundMark x1="68750" y1="75417" x2="53438" y2="79722"/>
                        <a14:foregroundMark x1="53438" y1="79722" x2="39453" y2="72361"/>
                        <a14:foregroundMark x1="39453" y1="72361" x2="52578" y2="86250"/>
                        <a14:foregroundMark x1="52578" y1="86250" x2="67656" y2="86667"/>
                        <a14:foregroundMark x1="67656" y1="86667" x2="50859" y2="84861"/>
                        <a14:foregroundMark x1="50859" y1="84861" x2="52812" y2="83750"/>
                        <a14:foregroundMark x1="58906" y1="19306" x2="62891" y2="16250"/>
                        <a14:foregroundMark x1="72891" y1="26806" x2="76016" y2="31111"/>
                        <a14:foregroundMark x1="75156" y1="29028" x2="72344" y2="26944"/>
                        <a14:foregroundMark x1="72031" y1="43472" x2="71719" y2="43472"/>
                        <a14:foregroundMark x1="65703" y1="37361" x2="67266" y2="37083"/>
                        <a14:foregroundMark x1="57969" y1="53056" x2="54141" y2="50139"/>
                        <a14:foregroundMark x1="57969" y1="54444" x2="53906" y2="52083"/>
                        <a14:foregroundMark x1="38984" y1="37639" x2="37578" y2="37083"/>
                        <a14:foregroundMark x1="37969" y1="35972" x2="38281" y2="36250"/>
                        <a14:foregroundMark x1="71406" y1="57639" x2="73203" y2="55417"/>
                        <a14:foregroundMark x1="71953" y1="70278" x2="71094" y2="71806"/>
                        <a14:foregroundMark x1="61953" y1="71111" x2="59922" y2="70139"/>
                        <a14:foregroundMark x1="33203" y1="57083" x2="33516" y2="59306"/>
                        <a14:foregroundMark x1="30000" y1="64306" x2="28906" y2="62639"/>
                        <a14:foregroundMark x1="33984" y1="71528" x2="34531" y2="71667"/>
                        <a14:foregroundMark x1="38828" y1="78056" x2="37656" y2="75694"/>
                        <a14:foregroundMark x1="36875" y1="81528" x2="33516" y2="83333"/>
                        <a14:foregroundMark x1="32656" y1="80417" x2="33906" y2="77500"/>
                        <a14:foregroundMark x1="32109" y1="74861" x2="28906" y2="76944"/>
                        <a14:foregroundMark x1="29141" y1="70000" x2="30156" y2="70417"/>
                        <a14:foregroundMark x1="44609" y1="91528" x2="47734" y2="91944"/>
                        <a14:foregroundMark x1="49453" y1="91944" x2="51328" y2="92917"/>
                        <a14:foregroundMark x1="46328" y1="89167" x2="48984" y2="86111"/>
                        <a14:foregroundMark x1="50938" y1="88750" x2="50938" y2="87500"/>
                        <a14:foregroundMark x1="51016" y1="87083" x2="50625" y2="87917"/>
                        <a14:foregroundMark x1="70703" y1="81250" x2="70703" y2="81250"/>
                        <a14:foregroundMark x1="70547" y1="81250" x2="70547" y2="81250"/>
                        <a14:foregroundMark x1="70547" y1="81250" x2="70547" y2="81250"/>
                        <a14:foregroundMark x1="75859" y1="74028" x2="75859" y2="74028"/>
                        <a14:foregroundMark x1="75859" y1="74028" x2="75859" y2="74028"/>
                        <a14:foregroundMark x1="75781" y1="73333" x2="75781" y2="73333"/>
                        <a14:foregroundMark x1="75781" y1="73333" x2="75781" y2="73333"/>
                        <a14:foregroundMark x1="75781" y1="73333" x2="75781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2178" cy="14589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333" r="833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1981200" y="1143000"/>
              <a:ext cx="6812280" cy="1588"/>
            </a:xfrm>
            <a:prstGeom prst="line">
              <a:avLst/>
            </a:prstGeom>
            <a:ln w="155575">
              <a:solidFill>
                <a:srgbClr val="002368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>
            <a:lvl1pPr algn="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33280C-8980-4738-B56C-59968B6F2DDE}" type="datetime1">
              <a:rPr lang="en-US"/>
              <a:pPr/>
              <a:t>8/21/2020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57EE5-B51A-40EB-BF92-E226A42EECDF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E2B20A5-3CC7-4FE0-9385-AC738F7FB0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17" l="10000" r="90000">
                        <a14:foregroundMark x1="28672" y1="52778" x2="53281" y2="23750"/>
                        <a14:foregroundMark x1="53281" y1="23750" x2="68828" y2="26667"/>
                        <a14:foregroundMark x1="68828" y1="26667" x2="54297" y2="16389"/>
                        <a14:foregroundMark x1="54297" y1="16389" x2="39141" y2="19444"/>
                        <a14:foregroundMark x1="39141" y1="19444" x2="27266" y2="35139"/>
                        <a14:foregroundMark x1="27266" y1="35139" x2="39297" y2="19028"/>
                        <a14:foregroundMark x1="39297" y1="19028" x2="54609" y2="14722"/>
                        <a14:foregroundMark x1="54609" y1="14722" x2="39531" y2="21667"/>
                        <a14:foregroundMark x1="39531" y1="21667" x2="28203" y2="38611"/>
                        <a14:foregroundMark x1="28203" y1="38611" x2="44688" y2="24028"/>
                        <a14:foregroundMark x1="44688" y1="24028" x2="57344" y2="36944"/>
                        <a14:foregroundMark x1="57344" y1="36944" x2="68906" y2="21250"/>
                        <a14:foregroundMark x1="68906" y1="21250" x2="60547" y2="50139"/>
                        <a14:foregroundMark x1="60547" y1="50139" x2="75781" y2="50833"/>
                        <a14:foregroundMark x1="75781" y1="50833" x2="68750" y2="75417"/>
                        <a14:foregroundMark x1="68750" y1="75417" x2="53438" y2="79722"/>
                        <a14:foregroundMark x1="53438" y1="79722" x2="39453" y2="72361"/>
                        <a14:foregroundMark x1="39453" y1="72361" x2="52578" y2="86250"/>
                        <a14:foregroundMark x1="52578" y1="86250" x2="67656" y2="86667"/>
                        <a14:foregroundMark x1="67656" y1="86667" x2="50859" y2="84861"/>
                        <a14:foregroundMark x1="50859" y1="84861" x2="52812" y2="83750"/>
                        <a14:foregroundMark x1="58906" y1="19306" x2="62891" y2="16250"/>
                        <a14:foregroundMark x1="72891" y1="26806" x2="76016" y2="31111"/>
                        <a14:foregroundMark x1="75156" y1="29028" x2="72344" y2="26944"/>
                        <a14:foregroundMark x1="72031" y1="43472" x2="71719" y2="43472"/>
                        <a14:foregroundMark x1="65703" y1="37361" x2="67266" y2="37083"/>
                        <a14:foregroundMark x1="57969" y1="53056" x2="54141" y2="50139"/>
                        <a14:foregroundMark x1="57969" y1="54444" x2="53906" y2="52083"/>
                        <a14:foregroundMark x1="38984" y1="37639" x2="37578" y2="37083"/>
                        <a14:foregroundMark x1="37969" y1="35972" x2="38281" y2="36250"/>
                        <a14:foregroundMark x1="71406" y1="57639" x2="73203" y2="55417"/>
                        <a14:foregroundMark x1="71953" y1="70278" x2="71094" y2="71806"/>
                        <a14:foregroundMark x1="61953" y1="71111" x2="59922" y2="70139"/>
                        <a14:foregroundMark x1="33203" y1="57083" x2="33516" y2="59306"/>
                        <a14:foregroundMark x1="30000" y1="64306" x2="28906" y2="62639"/>
                        <a14:foregroundMark x1="33984" y1="71528" x2="34531" y2="71667"/>
                        <a14:foregroundMark x1="38828" y1="78056" x2="37656" y2="75694"/>
                        <a14:foregroundMark x1="36875" y1="81528" x2="33516" y2="83333"/>
                        <a14:foregroundMark x1="32656" y1="80417" x2="33906" y2="77500"/>
                        <a14:foregroundMark x1="32109" y1="74861" x2="28906" y2="76944"/>
                        <a14:foregroundMark x1="29141" y1="70000" x2="30156" y2="70417"/>
                        <a14:foregroundMark x1="44609" y1="91528" x2="47734" y2="91944"/>
                        <a14:foregroundMark x1="49453" y1="91944" x2="51328" y2="92917"/>
                        <a14:foregroundMark x1="46328" y1="89167" x2="48984" y2="86111"/>
                        <a14:foregroundMark x1="50938" y1="88750" x2="50938" y2="87500"/>
                        <a14:foregroundMark x1="51016" y1="87083" x2="50625" y2="87917"/>
                        <a14:foregroundMark x1="70703" y1="81250" x2="70703" y2="81250"/>
                        <a14:foregroundMark x1="70547" y1="81250" x2="70547" y2="81250"/>
                        <a14:foregroundMark x1="70547" y1="81250" x2="70547" y2="81250"/>
                        <a14:foregroundMark x1="75859" y1="74028" x2="75859" y2="74028"/>
                        <a14:foregroundMark x1="75859" y1="74028" x2="75859" y2="74028"/>
                        <a14:foregroundMark x1="75781" y1="73333" x2="75781" y2="73333"/>
                        <a14:foregroundMark x1="75781" y1="73333" x2="75781" y2="73333"/>
                        <a14:foregroundMark x1="75781" y1="73333" x2="75781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2178" cy="14589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333" r="833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Straight Connector 21"/>
            <p:cNvCxnSpPr/>
            <p:nvPr userDrawn="1"/>
          </p:nvCxnSpPr>
          <p:spPr>
            <a:xfrm>
              <a:off x="1981200" y="1143000"/>
              <a:ext cx="6812280" cy="1588"/>
            </a:xfrm>
            <a:prstGeom prst="line">
              <a:avLst/>
            </a:prstGeom>
            <a:ln w="155575">
              <a:solidFill>
                <a:srgbClr val="002368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>
            <a:lvl1pPr algn="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F35F7-F2F4-4B85-A4AD-EDBAACD1F883}" type="datetime1">
              <a:rPr lang="en-US"/>
              <a:pPr/>
              <a:t>8/21/2020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5B742-458C-4FB2-8FCC-268421633BC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C14B45-9D58-417C-B07B-C5198F6813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17" l="10000" r="90000">
                        <a14:foregroundMark x1="28672" y1="52778" x2="53281" y2="23750"/>
                        <a14:foregroundMark x1="53281" y1="23750" x2="68828" y2="26667"/>
                        <a14:foregroundMark x1="68828" y1="26667" x2="54297" y2="16389"/>
                        <a14:foregroundMark x1="54297" y1="16389" x2="39141" y2="19444"/>
                        <a14:foregroundMark x1="39141" y1="19444" x2="27266" y2="35139"/>
                        <a14:foregroundMark x1="27266" y1="35139" x2="39297" y2="19028"/>
                        <a14:foregroundMark x1="39297" y1="19028" x2="54609" y2="14722"/>
                        <a14:foregroundMark x1="54609" y1="14722" x2="39531" y2="21667"/>
                        <a14:foregroundMark x1="39531" y1="21667" x2="28203" y2="38611"/>
                        <a14:foregroundMark x1="28203" y1="38611" x2="44688" y2="24028"/>
                        <a14:foregroundMark x1="44688" y1="24028" x2="57344" y2="36944"/>
                        <a14:foregroundMark x1="57344" y1="36944" x2="68906" y2="21250"/>
                        <a14:foregroundMark x1="68906" y1="21250" x2="60547" y2="50139"/>
                        <a14:foregroundMark x1="60547" y1="50139" x2="75781" y2="50833"/>
                        <a14:foregroundMark x1="75781" y1="50833" x2="68750" y2="75417"/>
                        <a14:foregroundMark x1="68750" y1="75417" x2="53438" y2="79722"/>
                        <a14:foregroundMark x1="53438" y1="79722" x2="39453" y2="72361"/>
                        <a14:foregroundMark x1="39453" y1="72361" x2="52578" y2="86250"/>
                        <a14:foregroundMark x1="52578" y1="86250" x2="67656" y2="86667"/>
                        <a14:foregroundMark x1="67656" y1="86667" x2="50859" y2="84861"/>
                        <a14:foregroundMark x1="50859" y1="84861" x2="52812" y2="83750"/>
                        <a14:foregroundMark x1="58906" y1="19306" x2="62891" y2="16250"/>
                        <a14:foregroundMark x1="72891" y1="26806" x2="76016" y2="31111"/>
                        <a14:foregroundMark x1="75156" y1="29028" x2="72344" y2="26944"/>
                        <a14:foregroundMark x1="72031" y1="43472" x2="71719" y2="43472"/>
                        <a14:foregroundMark x1="65703" y1="37361" x2="67266" y2="37083"/>
                        <a14:foregroundMark x1="57969" y1="53056" x2="54141" y2="50139"/>
                        <a14:foregroundMark x1="57969" y1="54444" x2="53906" y2="52083"/>
                        <a14:foregroundMark x1="38984" y1="37639" x2="37578" y2="37083"/>
                        <a14:foregroundMark x1="37969" y1="35972" x2="38281" y2="36250"/>
                        <a14:foregroundMark x1="71406" y1="57639" x2="73203" y2="55417"/>
                        <a14:foregroundMark x1="71953" y1="70278" x2="71094" y2="71806"/>
                        <a14:foregroundMark x1="61953" y1="71111" x2="59922" y2="70139"/>
                        <a14:foregroundMark x1="33203" y1="57083" x2="33516" y2="59306"/>
                        <a14:foregroundMark x1="30000" y1="64306" x2="28906" y2="62639"/>
                        <a14:foregroundMark x1="33984" y1="71528" x2="34531" y2="71667"/>
                        <a14:foregroundMark x1="38828" y1="78056" x2="37656" y2="75694"/>
                        <a14:foregroundMark x1="36875" y1="81528" x2="33516" y2="83333"/>
                        <a14:foregroundMark x1="32656" y1="80417" x2="33906" y2="77500"/>
                        <a14:foregroundMark x1="32109" y1="74861" x2="28906" y2="76944"/>
                        <a14:foregroundMark x1="29141" y1="70000" x2="30156" y2="70417"/>
                        <a14:foregroundMark x1="44609" y1="91528" x2="47734" y2="91944"/>
                        <a14:foregroundMark x1="49453" y1="91944" x2="51328" y2="92917"/>
                        <a14:foregroundMark x1="46328" y1="89167" x2="48984" y2="86111"/>
                        <a14:foregroundMark x1="50938" y1="88750" x2="50938" y2="87500"/>
                        <a14:foregroundMark x1="51016" y1="87083" x2="50625" y2="87917"/>
                        <a14:foregroundMark x1="70703" y1="81250" x2="70703" y2="81250"/>
                        <a14:foregroundMark x1="70547" y1="81250" x2="70547" y2="81250"/>
                        <a14:foregroundMark x1="70547" y1="81250" x2="70547" y2="81250"/>
                        <a14:foregroundMark x1="75859" y1="74028" x2="75859" y2="74028"/>
                        <a14:foregroundMark x1="75859" y1="74028" x2="75859" y2="74028"/>
                        <a14:foregroundMark x1="75781" y1="73333" x2="75781" y2="73333"/>
                        <a14:foregroundMark x1="75781" y1="73333" x2="75781" y2="73333"/>
                        <a14:foregroundMark x1="75781" y1="73333" x2="75781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2178" cy="14589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333" r="833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1981200" y="1143000"/>
              <a:ext cx="6812280" cy="1588"/>
            </a:xfrm>
            <a:prstGeom prst="line">
              <a:avLst/>
            </a:prstGeom>
            <a:ln w="155575">
              <a:solidFill>
                <a:srgbClr val="002368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>
            <a:lvl1pPr algn="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F6C973-CFEC-4130-8EE4-980FB3712F0C}" type="datetime1">
              <a:rPr lang="en-US"/>
              <a:pPr/>
              <a:t>8/21/2020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37728-8157-44D5-BFD9-9111742F46A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7FC53B-3CC0-4724-ADCE-3807FC33B2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17" l="10000" r="90000">
                        <a14:foregroundMark x1="28672" y1="52778" x2="53281" y2="23750"/>
                        <a14:foregroundMark x1="53281" y1="23750" x2="68828" y2="26667"/>
                        <a14:foregroundMark x1="68828" y1="26667" x2="54297" y2="16389"/>
                        <a14:foregroundMark x1="54297" y1="16389" x2="39141" y2="19444"/>
                        <a14:foregroundMark x1="39141" y1="19444" x2="27266" y2="35139"/>
                        <a14:foregroundMark x1="27266" y1="35139" x2="39297" y2="19028"/>
                        <a14:foregroundMark x1="39297" y1="19028" x2="54609" y2="14722"/>
                        <a14:foregroundMark x1="54609" y1="14722" x2="39531" y2="21667"/>
                        <a14:foregroundMark x1="39531" y1="21667" x2="28203" y2="38611"/>
                        <a14:foregroundMark x1="28203" y1="38611" x2="44688" y2="24028"/>
                        <a14:foregroundMark x1="44688" y1="24028" x2="57344" y2="36944"/>
                        <a14:foregroundMark x1="57344" y1="36944" x2="68906" y2="21250"/>
                        <a14:foregroundMark x1="68906" y1="21250" x2="60547" y2="50139"/>
                        <a14:foregroundMark x1="60547" y1="50139" x2="75781" y2="50833"/>
                        <a14:foregroundMark x1="75781" y1="50833" x2="68750" y2="75417"/>
                        <a14:foregroundMark x1="68750" y1="75417" x2="53438" y2="79722"/>
                        <a14:foregroundMark x1="53438" y1="79722" x2="39453" y2="72361"/>
                        <a14:foregroundMark x1="39453" y1="72361" x2="52578" y2="86250"/>
                        <a14:foregroundMark x1="52578" y1="86250" x2="67656" y2="86667"/>
                        <a14:foregroundMark x1="67656" y1="86667" x2="50859" y2="84861"/>
                        <a14:foregroundMark x1="50859" y1="84861" x2="52812" y2="83750"/>
                        <a14:foregroundMark x1="58906" y1="19306" x2="62891" y2="16250"/>
                        <a14:foregroundMark x1="72891" y1="26806" x2="76016" y2="31111"/>
                        <a14:foregroundMark x1="75156" y1="29028" x2="72344" y2="26944"/>
                        <a14:foregroundMark x1="72031" y1="43472" x2="71719" y2="43472"/>
                        <a14:foregroundMark x1="65703" y1="37361" x2="67266" y2="37083"/>
                        <a14:foregroundMark x1="57969" y1="53056" x2="54141" y2="50139"/>
                        <a14:foregroundMark x1="57969" y1="54444" x2="53906" y2="52083"/>
                        <a14:foregroundMark x1="38984" y1="37639" x2="37578" y2="37083"/>
                        <a14:foregroundMark x1="37969" y1="35972" x2="38281" y2="36250"/>
                        <a14:foregroundMark x1="71406" y1="57639" x2="73203" y2="55417"/>
                        <a14:foregroundMark x1="71953" y1="70278" x2="71094" y2="71806"/>
                        <a14:foregroundMark x1="61953" y1="71111" x2="59922" y2="70139"/>
                        <a14:foregroundMark x1="33203" y1="57083" x2="33516" y2="59306"/>
                        <a14:foregroundMark x1="30000" y1="64306" x2="28906" y2="62639"/>
                        <a14:foregroundMark x1="33984" y1="71528" x2="34531" y2="71667"/>
                        <a14:foregroundMark x1="38828" y1="78056" x2="37656" y2="75694"/>
                        <a14:foregroundMark x1="36875" y1="81528" x2="33516" y2="83333"/>
                        <a14:foregroundMark x1="32656" y1="80417" x2="33906" y2="77500"/>
                        <a14:foregroundMark x1="32109" y1="74861" x2="28906" y2="76944"/>
                        <a14:foregroundMark x1="29141" y1="70000" x2="30156" y2="70417"/>
                        <a14:foregroundMark x1="44609" y1="91528" x2="47734" y2="91944"/>
                        <a14:foregroundMark x1="49453" y1="91944" x2="51328" y2="92917"/>
                        <a14:foregroundMark x1="46328" y1="89167" x2="48984" y2="86111"/>
                        <a14:foregroundMark x1="50938" y1="88750" x2="50938" y2="87500"/>
                        <a14:foregroundMark x1="51016" y1="87083" x2="50625" y2="87917"/>
                        <a14:foregroundMark x1="70703" y1="81250" x2="70703" y2="81250"/>
                        <a14:foregroundMark x1="70547" y1="81250" x2="70547" y2="81250"/>
                        <a14:foregroundMark x1="70547" y1="81250" x2="70547" y2="81250"/>
                        <a14:foregroundMark x1="75859" y1="74028" x2="75859" y2="74028"/>
                        <a14:foregroundMark x1="75859" y1="74028" x2="75859" y2="74028"/>
                        <a14:foregroundMark x1="75781" y1="73333" x2="75781" y2="73333"/>
                        <a14:foregroundMark x1="75781" y1="73333" x2="75781" y2="73333"/>
                        <a14:foregroundMark x1="75781" y1="73333" x2="75781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2178" cy="14589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333" r="833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1981200" y="1143000"/>
              <a:ext cx="6812280" cy="1588"/>
            </a:xfrm>
            <a:prstGeom prst="line">
              <a:avLst/>
            </a:prstGeom>
            <a:ln w="155575">
              <a:solidFill>
                <a:srgbClr val="002368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>
            <a:lvl1pPr algn="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33280C-8980-4738-B56C-59968B6F2DDE}" type="datetime1">
              <a:rPr lang="en-US"/>
              <a:pPr/>
              <a:t>8/21/2020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57EE5-B51A-40EB-BF92-E226A42EECDF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CE0011-2A10-4E44-9007-7FB727FF9A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17" l="10000" r="90000">
                        <a14:foregroundMark x1="28672" y1="52778" x2="53281" y2="23750"/>
                        <a14:foregroundMark x1="53281" y1="23750" x2="68828" y2="26667"/>
                        <a14:foregroundMark x1="68828" y1="26667" x2="54297" y2="16389"/>
                        <a14:foregroundMark x1="54297" y1="16389" x2="39141" y2="19444"/>
                        <a14:foregroundMark x1="39141" y1="19444" x2="27266" y2="35139"/>
                        <a14:foregroundMark x1="27266" y1="35139" x2="39297" y2="19028"/>
                        <a14:foregroundMark x1="39297" y1="19028" x2="54609" y2="14722"/>
                        <a14:foregroundMark x1="54609" y1="14722" x2="39531" y2="21667"/>
                        <a14:foregroundMark x1="39531" y1="21667" x2="28203" y2="38611"/>
                        <a14:foregroundMark x1="28203" y1="38611" x2="44688" y2="24028"/>
                        <a14:foregroundMark x1="44688" y1="24028" x2="57344" y2="36944"/>
                        <a14:foregroundMark x1="57344" y1="36944" x2="68906" y2="21250"/>
                        <a14:foregroundMark x1="68906" y1="21250" x2="60547" y2="50139"/>
                        <a14:foregroundMark x1="60547" y1="50139" x2="75781" y2="50833"/>
                        <a14:foregroundMark x1="75781" y1="50833" x2="68750" y2="75417"/>
                        <a14:foregroundMark x1="68750" y1="75417" x2="53438" y2="79722"/>
                        <a14:foregroundMark x1="53438" y1="79722" x2="39453" y2="72361"/>
                        <a14:foregroundMark x1="39453" y1="72361" x2="52578" y2="86250"/>
                        <a14:foregroundMark x1="52578" y1="86250" x2="67656" y2="86667"/>
                        <a14:foregroundMark x1="67656" y1="86667" x2="50859" y2="84861"/>
                        <a14:foregroundMark x1="50859" y1="84861" x2="52812" y2="83750"/>
                        <a14:foregroundMark x1="58906" y1="19306" x2="62891" y2="16250"/>
                        <a14:foregroundMark x1="72891" y1="26806" x2="76016" y2="31111"/>
                        <a14:foregroundMark x1="75156" y1="29028" x2="72344" y2="26944"/>
                        <a14:foregroundMark x1="72031" y1="43472" x2="71719" y2="43472"/>
                        <a14:foregroundMark x1="65703" y1="37361" x2="67266" y2="37083"/>
                        <a14:foregroundMark x1="57969" y1="53056" x2="54141" y2="50139"/>
                        <a14:foregroundMark x1="57969" y1="54444" x2="53906" y2="52083"/>
                        <a14:foregroundMark x1="38984" y1="37639" x2="37578" y2="37083"/>
                        <a14:foregroundMark x1="37969" y1="35972" x2="38281" y2="36250"/>
                        <a14:foregroundMark x1="71406" y1="57639" x2="73203" y2="55417"/>
                        <a14:foregroundMark x1="71953" y1="70278" x2="71094" y2="71806"/>
                        <a14:foregroundMark x1="61953" y1="71111" x2="59922" y2="70139"/>
                        <a14:foregroundMark x1="33203" y1="57083" x2="33516" y2="59306"/>
                        <a14:foregroundMark x1="30000" y1="64306" x2="28906" y2="62639"/>
                        <a14:foregroundMark x1="33984" y1="71528" x2="34531" y2="71667"/>
                        <a14:foregroundMark x1="38828" y1="78056" x2="37656" y2="75694"/>
                        <a14:foregroundMark x1="36875" y1="81528" x2="33516" y2="83333"/>
                        <a14:foregroundMark x1="32656" y1="80417" x2="33906" y2="77500"/>
                        <a14:foregroundMark x1="32109" y1="74861" x2="28906" y2="76944"/>
                        <a14:foregroundMark x1="29141" y1="70000" x2="30156" y2="70417"/>
                        <a14:foregroundMark x1="44609" y1="91528" x2="47734" y2="91944"/>
                        <a14:foregroundMark x1="49453" y1="91944" x2="51328" y2="92917"/>
                        <a14:foregroundMark x1="46328" y1="89167" x2="48984" y2="86111"/>
                        <a14:foregroundMark x1="50938" y1="88750" x2="50938" y2="87500"/>
                        <a14:foregroundMark x1="51016" y1="87083" x2="50625" y2="87917"/>
                        <a14:foregroundMark x1="70703" y1="81250" x2="70703" y2="81250"/>
                        <a14:foregroundMark x1="70547" y1="81250" x2="70547" y2="81250"/>
                        <a14:foregroundMark x1="70547" y1="81250" x2="70547" y2="81250"/>
                        <a14:foregroundMark x1="75859" y1="74028" x2="75859" y2="74028"/>
                        <a14:foregroundMark x1="75859" y1="74028" x2="75859" y2="74028"/>
                        <a14:foregroundMark x1="75781" y1="73333" x2="75781" y2="73333"/>
                        <a14:foregroundMark x1="75781" y1="73333" x2="75781" y2="73333"/>
                        <a14:foregroundMark x1="75781" y1="73333" x2="75781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2178" cy="14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333" r="833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Straight Connector 21"/>
            <p:cNvCxnSpPr/>
            <p:nvPr userDrawn="1"/>
          </p:nvCxnSpPr>
          <p:spPr>
            <a:xfrm>
              <a:off x="1981200" y="1143000"/>
              <a:ext cx="6812280" cy="1588"/>
            </a:xfrm>
            <a:prstGeom prst="line">
              <a:avLst/>
            </a:prstGeom>
            <a:ln w="155575">
              <a:solidFill>
                <a:srgbClr val="002368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>
            <a:lvl1pPr algn="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F35F7-F2F4-4B85-A4AD-EDBAACD1F883}" type="datetime1">
              <a:rPr lang="en-US"/>
              <a:pPr/>
              <a:t>8/21/2020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5B742-458C-4FB2-8FCC-268421633BC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A70AC2-44BC-4202-8581-B0AA9F62D0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17" l="10000" r="90000">
                        <a14:foregroundMark x1="28672" y1="52778" x2="53281" y2="23750"/>
                        <a14:foregroundMark x1="53281" y1="23750" x2="68828" y2="26667"/>
                        <a14:foregroundMark x1="68828" y1="26667" x2="54297" y2="16389"/>
                        <a14:foregroundMark x1="54297" y1="16389" x2="39141" y2="19444"/>
                        <a14:foregroundMark x1="39141" y1="19444" x2="27266" y2="35139"/>
                        <a14:foregroundMark x1="27266" y1="35139" x2="39297" y2="19028"/>
                        <a14:foregroundMark x1="39297" y1="19028" x2="54609" y2="14722"/>
                        <a14:foregroundMark x1="54609" y1="14722" x2="39531" y2="21667"/>
                        <a14:foregroundMark x1="39531" y1="21667" x2="28203" y2="38611"/>
                        <a14:foregroundMark x1="28203" y1="38611" x2="44688" y2="24028"/>
                        <a14:foregroundMark x1="44688" y1="24028" x2="57344" y2="36944"/>
                        <a14:foregroundMark x1="57344" y1="36944" x2="68906" y2="21250"/>
                        <a14:foregroundMark x1="68906" y1="21250" x2="60547" y2="50139"/>
                        <a14:foregroundMark x1="60547" y1="50139" x2="75781" y2="50833"/>
                        <a14:foregroundMark x1="75781" y1="50833" x2="68750" y2="75417"/>
                        <a14:foregroundMark x1="68750" y1="75417" x2="53438" y2="79722"/>
                        <a14:foregroundMark x1="53438" y1="79722" x2="39453" y2="72361"/>
                        <a14:foregroundMark x1="39453" y1="72361" x2="52578" y2="86250"/>
                        <a14:foregroundMark x1="52578" y1="86250" x2="67656" y2="86667"/>
                        <a14:foregroundMark x1="67656" y1="86667" x2="50859" y2="84861"/>
                        <a14:foregroundMark x1="50859" y1="84861" x2="52812" y2="83750"/>
                        <a14:foregroundMark x1="58906" y1="19306" x2="62891" y2="16250"/>
                        <a14:foregroundMark x1="72891" y1="26806" x2="76016" y2="31111"/>
                        <a14:foregroundMark x1="75156" y1="29028" x2="72344" y2="26944"/>
                        <a14:foregroundMark x1="72031" y1="43472" x2="71719" y2="43472"/>
                        <a14:foregroundMark x1="65703" y1="37361" x2="67266" y2="37083"/>
                        <a14:foregroundMark x1="57969" y1="53056" x2="54141" y2="50139"/>
                        <a14:foregroundMark x1="57969" y1="54444" x2="53906" y2="52083"/>
                        <a14:foregroundMark x1="38984" y1="37639" x2="37578" y2="37083"/>
                        <a14:foregroundMark x1="37969" y1="35972" x2="38281" y2="36250"/>
                        <a14:foregroundMark x1="71406" y1="57639" x2="73203" y2="55417"/>
                        <a14:foregroundMark x1="71953" y1="70278" x2="71094" y2="71806"/>
                        <a14:foregroundMark x1="61953" y1="71111" x2="59922" y2="70139"/>
                        <a14:foregroundMark x1="33203" y1="57083" x2="33516" y2="59306"/>
                        <a14:foregroundMark x1="30000" y1="64306" x2="28906" y2="62639"/>
                        <a14:foregroundMark x1="33984" y1="71528" x2="34531" y2="71667"/>
                        <a14:foregroundMark x1="38828" y1="78056" x2="37656" y2="75694"/>
                        <a14:foregroundMark x1="36875" y1="81528" x2="33516" y2="83333"/>
                        <a14:foregroundMark x1="32656" y1="80417" x2="33906" y2="77500"/>
                        <a14:foregroundMark x1="32109" y1="74861" x2="28906" y2="76944"/>
                        <a14:foregroundMark x1="29141" y1="70000" x2="30156" y2="70417"/>
                        <a14:foregroundMark x1="44609" y1="91528" x2="47734" y2="91944"/>
                        <a14:foregroundMark x1="49453" y1="91944" x2="51328" y2="92917"/>
                        <a14:foregroundMark x1="46328" y1="89167" x2="48984" y2="86111"/>
                        <a14:foregroundMark x1="50938" y1="88750" x2="50938" y2="87500"/>
                        <a14:foregroundMark x1="51016" y1="87083" x2="50625" y2="87917"/>
                        <a14:foregroundMark x1="70703" y1="81250" x2="70703" y2="81250"/>
                        <a14:foregroundMark x1="70547" y1="81250" x2="70547" y2="81250"/>
                        <a14:foregroundMark x1="70547" y1="81250" x2="70547" y2="81250"/>
                        <a14:foregroundMark x1="75859" y1="74028" x2="75859" y2="74028"/>
                        <a14:foregroundMark x1="75859" y1="74028" x2="75859" y2="74028"/>
                        <a14:foregroundMark x1="75781" y1="73333" x2="75781" y2="73333"/>
                        <a14:foregroundMark x1="75781" y1="73333" x2="75781" y2="73333"/>
                        <a14:foregroundMark x1="75781" y1="73333" x2="75781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2178" cy="14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333" r="833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1981200" y="1143000"/>
              <a:ext cx="6812280" cy="1588"/>
            </a:xfrm>
            <a:prstGeom prst="line">
              <a:avLst/>
            </a:prstGeom>
            <a:ln w="155575">
              <a:solidFill>
                <a:srgbClr val="002368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>
            <a:lvl1pPr algn="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F6C973-CFEC-4130-8EE4-980FB3712F0C}" type="datetime1">
              <a:rPr lang="en-US"/>
              <a:pPr/>
              <a:t>8/21/2020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37728-8157-44D5-BFD9-9111742F46A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387C4-06A3-4BF9-834D-A6E9945C9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17" l="10000" r="90000">
                        <a14:foregroundMark x1="28672" y1="52778" x2="53281" y2="23750"/>
                        <a14:foregroundMark x1="53281" y1="23750" x2="68828" y2="26667"/>
                        <a14:foregroundMark x1="68828" y1="26667" x2="54297" y2="16389"/>
                        <a14:foregroundMark x1="54297" y1="16389" x2="39141" y2="19444"/>
                        <a14:foregroundMark x1="39141" y1="19444" x2="27266" y2="35139"/>
                        <a14:foregroundMark x1="27266" y1="35139" x2="39297" y2="19028"/>
                        <a14:foregroundMark x1="39297" y1="19028" x2="54609" y2="14722"/>
                        <a14:foregroundMark x1="54609" y1="14722" x2="39531" y2="21667"/>
                        <a14:foregroundMark x1="39531" y1="21667" x2="28203" y2="38611"/>
                        <a14:foregroundMark x1="28203" y1="38611" x2="44688" y2="24028"/>
                        <a14:foregroundMark x1="44688" y1="24028" x2="57344" y2="36944"/>
                        <a14:foregroundMark x1="57344" y1="36944" x2="68906" y2="21250"/>
                        <a14:foregroundMark x1="68906" y1="21250" x2="60547" y2="50139"/>
                        <a14:foregroundMark x1="60547" y1="50139" x2="75781" y2="50833"/>
                        <a14:foregroundMark x1="75781" y1="50833" x2="68750" y2="75417"/>
                        <a14:foregroundMark x1="68750" y1="75417" x2="53438" y2="79722"/>
                        <a14:foregroundMark x1="53438" y1="79722" x2="39453" y2="72361"/>
                        <a14:foregroundMark x1="39453" y1="72361" x2="52578" y2="86250"/>
                        <a14:foregroundMark x1="52578" y1="86250" x2="67656" y2="86667"/>
                        <a14:foregroundMark x1="67656" y1="86667" x2="50859" y2="84861"/>
                        <a14:foregroundMark x1="50859" y1="84861" x2="52812" y2="83750"/>
                        <a14:foregroundMark x1="58906" y1="19306" x2="62891" y2="16250"/>
                        <a14:foregroundMark x1="72891" y1="26806" x2="76016" y2="31111"/>
                        <a14:foregroundMark x1="75156" y1="29028" x2="72344" y2="26944"/>
                        <a14:foregroundMark x1="72031" y1="43472" x2="71719" y2="43472"/>
                        <a14:foregroundMark x1="65703" y1="37361" x2="67266" y2="37083"/>
                        <a14:foregroundMark x1="57969" y1="53056" x2="54141" y2="50139"/>
                        <a14:foregroundMark x1="57969" y1="54444" x2="53906" y2="52083"/>
                        <a14:foregroundMark x1="38984" y1="37639" x2="37578" y2="37083"/>
                        <a14:foregroundMark x1="37969" y1="35972" x2="38281" y2="36250"/>
                        <a14:foregroundMark x1="71406" y1="57639" x2="73203" y2="55417"/>
                        <a14:foregroundMark x1="71953" y1="70278" x2="71094" y2="71806"/>
                        <a14:foregroundMark x1="61953" y1="71111" x2="59922" y2="70139"/>
                        <a14:foregroundMark x1="33203" y1="57083" x2="33516" y2="59306"/>
                        <a14:foregroundMark x1="30000" y1="64306" x2="28906" y2="62639"/>
                        <a14:foregroundMark x1="33984" y1="71528" x2="34531" y2="71667"/>
                        <a14:foregroundMark x1="38828" y1="78056" x2="37656" y2="75694"/>
                        <a14:foregroundMark x1="36875" y1="81528" x2="33516" y2="83333"/>
                        <a14:foregroundMark x1="32656" y1="80417" x2="33906" y2="77500"/>
                        <a14:foregroundMark x1="32109" y1="74861" x2="28906" y2="76944"/>
                        <a14:foregroundMark x1="29141" y1="70000" x2="30156" y2="70417"/>
                        <a14:foregroundMark x1="44609" y1="91528" x2="47734" y2="91944"/>
                        <a14:foregroundMark x1="49453" y1="91944" x2="51328" y2="92917"/>
                        <a14:foregroundMark x1="46328" y1="89167" x2="48984" y2="86111"/>
                        <a14:foregroundMark x1="50938" y1="88750" x2="50938" y2="87500"/>
                        <a14:foregroundMark x1="51016" y1="87083" x2="50625" y2="87917"/>
                        <a14:foregroundMark x1="70703" y1="81250" x2="70703" y2="81250"/>
                        <a14:foregroundMark x1="70547" y1="81250" x2="70547" y2="81250"/>
                        <a14:foregroundMark x1="70547" y1="81250" x2="70547" y2="81250"/>
                        <a14:foregroundMark x1="75859" y1="74028" x2="75859" y2="74028"/>
                        <a14:foregroundMark x1="75859" y1="74028" x2="75859" y2="74028"/>
                        <a14:foregroundMark x1="75781" y1="73333" x2="75781" y2="73333"/>
                        <a14:foregroundMark x1="75781" y1="73333" x2="75781" y2="73333"/>
                        <a14:foregroundMark x1="75781" y1="73333" x2="75781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2178" cy="14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3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767F67E7-25B5-4D11-AB58-D71DFF515425}" type="datetime1">
              <a:rPr lang="en-US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F034EA1A-9678-42B8-9535-3B72830FDA5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17" r:id="rId6"/>
    <p:sldLayoutId id="2147483718" r:id="rId7"/>
    <p:sldLayoutId id="2147483719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colin.backert@louisville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mcchordairmuseum.org/PICTURE%20PAGE%20C-17A%2089-1192%20437%20AW%20CTY%20OF%20CHARLES%20%20W%20FUEL%20TRK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19400" y="4480502"/>
            <a:ext cx="6477000" cy="2384425"/>
          </a:xfrm>
        </p:spPr>
        <p:txBody>
          <a:bodyPr>
            <a:normAutofit/>
          </a:bodyPr>
          <a:lstStyle/>
          <a:p>
            <a:pPr algn="ctr"/>
            <a:r>
              <a:rPr lang="en-US" sz="4900" kern="10" dirty="0">
                <a:ln w="9525">
                  <a:noFill/>
                  <a:round/>
                  <a:headEnd/>
                  <a:tailEnd/>
                </a:ln>
                <a:solidFill>
                  <a:srgbClr val="002368"/>
                </a:solidFill>
                <a:effectLst/>
                <a:latin typeface="+mn-lt"/>
              </a:rPr>
              <a:t>Air  Force Reserve Officer Training Corps</a:t>
            </a:r>
            <a:br>
              <a:rPr lang="en-US" sz="4900" kern="10" dirty="0">
                <a:ln w="9525">
                  <a:noFill/>
                  <a:round/>
                  <a:headEnd/>
                  <a:tailEnd/>
                </a:ln>
                <a:solidFill>
                  <a:srgbClr val="002368"/>
                </a:solidFill>
                <a:effectLst/>
                <a:latin typeface="+mn-lt"/>
              </a:rPr>
            </a:br>
            <a:r>
              <a:rPr lang="en-US" sz="2000" kern="10" dirty="0">
                <a:ln w="9525">
                  <a:noFill/>
                  <a:round/>
                  <a:headEnd/>
                  <a:tailEnd/>
                </a:ln>
                <a:solidFill>
                  <a:srgbClr val="002368"/>
                </a:solidFill>
                <a:effectLst/>
                <a:latin typeface="+mn-lt"/>
              </a:rPr>
              <a:t>Detachment 295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Air Force Officer Career’s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79660D-C597-43A3-99C4-F9B757241FD0}"/>
              </a:ext>
            </a:extLst>
          </p:cNvPr>
          <p:cNvSpPr/>
          <p:nvPr/>
        </p:nvSpPr>
        <p:spPr>
          <a:xfrm>
            <a:off x="800100" y="2001083"/>
            <a:ext cx="4114800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Pilot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Air Battle Management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Combat Control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Air Liaison Officer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Aircraft Maintenance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Space and Missile Operations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Developmental Engineering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Manpower &amp; Quality Management Personnel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Scientific Research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Acquisitions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Communications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Cyberspace Operations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Combat Systems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Health Facilities Architect/Engineer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Logistics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Services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Medical Corps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Remotely Piloted Aircraft Pilot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D2214B-F6B1-497F-837E-082D07CBF1FF}"/>
              </a:ext>
            </a:extLst>
          </p:cNvPr>
          <p:cNvSpPr/>
          <p:nvPr/>
        </p:nvSpPr>
        <p:spPr>
          <a:xfrm>
            <a:off x="5029200" y="1982033"/>
            <a:ext cx="4114800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Navigator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Air Field Operations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Intelligence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Security Forces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Special Investigations Officer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Civil Engineering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Financial Management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Contracting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Weather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Public Affairs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Munitions/Missile Maintenance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Behavioral Sciences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Planning and Programming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Chemist/Nuclear Chemist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Special Tactics Officer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Band Officer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Chaplain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Lawyer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Combat Rescue Officer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0E2C1-700D-474F-A264-662036A9820F}"/>
              </a:ext>
            </a:extLst>
          </p:cNvPr>
          <p:cNvSpPr txBox="1"/>
          <p:nvPr/>
        </p:nvSpPr>
        <p:spPr>
          <a:xfrm>
            <a:off x="0" y="1371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bg2"/>
                </a:solidFill>
              </a:rPr>
              <a:t>Over 100+ Career Fields</a:t>
            </a:r>
          </a:p>
        </p:txBody>
      </p:sp>
    </p:spTree>
    <p:extLst>
      <p:ext uri="{BB962C8B-B14F-4D97-AF65-F5344CB8AC3E}">
        <p14:creationId xmlns:p14="http://schemas.microsoft.com/office/powerpoint/2010/main" val="405904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Scholarship Opportunities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802224-C584-436F-B56E-7B99252F8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866" y="3581401"/>
            <a:ext cx="3714044" cy="24760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07D050-B78E-4646-81C5-5C5822422585}"/>
              </a:ext>
            </a:extLst>
          </p:cNvPr>
          <p:cNvSpPr txBox="1"/>
          <p:nvPr/>
        </p:nvSpPr>
        <p:spPr>
          <a:xfrm>
            <a:off x="533400" y="1676400"/>
            <a:ext cx="510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/>
                <a:ea typeface="+mn-ea"/>
              </a:rPr>
              <a:t>AFROTC</a:t>
            </a:r>
          </a:p>
          <a:p>
            <a:pPr marL="800100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bg2"/>
                </a:solidFill>
                <a:latin typeface="Calibri"/>
                <a:ea typeface="+mn-ea"/>
                <a:cs typeface="+mn-cs"/>
              </a:rPr>
              <a:t>High School Scholarship</a:t>
            </a:r>
          </a:p>
          <a:p>
            <a:pPr marL="800100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/>
                <a:ea typeface="+mn-ea"/>
              </a:rPr>
              <a:t>In-College Scholarship</a:t>
            </a:r>
          </a:p>
          <a:p>
            <a:pPr marL="800100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bg2"/>
                </a:solidFill>
                <a:latin typeface="Calibri"/>
                <a:ea typeface="+mn-ea"/>
                <a:cs typeface="+mn-cs"/>
              </a:rPr>
              <a:t>Express Scholarship (Job Specific)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/>
                <a:ea typeface="+mn-ea"/>
              </a:rPr>
              <a:t>University </a:t>
            </a:r>
          </a:p>
          <a:p>
            <a:pPr marL="800100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/>
                <a:ea typeface="+mn-ea"/>
              </a:rPr>
              <a:t>May offer </a:t>
            </a:r>
            <a:r>
              <a:rPr lang="en-US" sz="2400" dirty="0" smtClean="0">
                <a:solidFill>
                  <a:schemeClr val="bg2"/>
                </a:solidFill>
                <a:latin typeface="Calibri"/>
                <a:ea typeface="+mn-ea"/>
              </a:rPr>
              <a:t>Room/Board*</a:t>
            </a:r>
            <a:endParaRPr lang="en-US" sz="2400" dirty="0">
              <a:solidFill>
                <a:schemeClr val="bg2"/>
              </a:solidFill>
              <a:latin typeface="Calibri"/>
              <a:ea typeface="+mn-ea"/>
            </a:endParaRPr>
          </a:p>
          <a:p>
            <a:pPr marL="800100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Calibri"/>
              <a:ea typeface="+mn-ea"/>
            </a:endParaRPr>
          </a:p>
          <a:p>
            <a:pPr>
              <a:buClr>
                <a:schemeClr val="bg2"/>
              </a:buClr>
            </a:pPr>
            <a:r>
              <a:rPr lang="en-US" sz="2400" u="sng" dirty="0">
                <a:solidFill>
                  <a:schemeClr val="bg2"/>
                </a:solidFill>
                <a:latin typeface="Calibri"/>
                <a:ea typeface="+mn-ea"/>
              </a:rPr>
              <a:t>Types of Scholarships: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/>
                <a:ea typeface="+mn-ea"/>
              </a:rPr>
              <a:t>Full Tuition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/>
                <a:ea typeface="+mn-ea"/>
              </a:rPr>
              <a:t>$18K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/>
                <a:ea typeface="+mn-ea"/>
              </a:rPr>
              <a:t>Full In-State Tuition</a:t>
            </a:r>
          </a:p>
          <a:p>
            <a:pPr>
              <a:buClr>
                <a:schemeClr val="bg2"/>
              </a:buClr>
            </a:pPr>
            <a:r>
              <a:rPr lang="en-US" sz="2400" dirty="0">
                <a:solidFill>
                  <a:schemeClr val="bg2"/>
                </a:solidFill>
                <a:latin typeface="Calibri"/>
                <a:ea typeface="+mn-ea"/>
              </a:rPr>
              <a:t>   Scholarship students receive </a:t>
            </a:r>
          </a:p>
          <a:p>
            <a:pPr>
              <a:buClr>
                <a:schemeClr val="bg2"/>
              </a:buClr>
            </a:pPr>
            <a:r>
              <a:rPr lang="en-US" sz="2400" dirty="0">
                <a:solidFill>
                  <a:schemeClr val="bg2"/>
                </a:solidFill>
                <a:latin typeface="Calibri"/>
                <a:ea typeface="+mn-ea"/>
              </a:rPr>
              <a:t>    $900 annually for books and a</a:t>
            </a:r>
          </a:p>
          <a:p>
            <a:pPr>
              <a:buClr>
                <a:schemeClr val="bg2"/>
              </a:buClr>
            </a:pPr>
            <a:r>
              <a:rPr lang="en-US" sz="2400" dirty="0">
                <a:solidFill>
                  <a:schemeClr val="bg2"/>
                </a:solidFill>
                <a:latin typeface="Calibri"/>
                <a:ea typeface="+mn-ea"/>
              </a:rPr>
              <a:t>     monthly stipend</a:t>
            </a:r>
          </a:p>
          <a:p>
            <a:pPr>
              <a:buClr>
                <a:schemeClr val="bg2"/>
              </a:buClr>
            </a:pPr>
            <a:endParaRPr lang="en-US" sz="2400" dirty="0">
              <a:solidFill>
                <a:schemeClr val="bg2"/>
              </a:solidFill>
              <a:latin typeface="Calibri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8ECE5-E33E-439A-BB5D-063E311AE07E}"/>
              </a:ext>
            </a:extLst>
          </p:cNvPr>
          <p:cNvSpPr txBox="1"/>
          <p:nvPr/>
        </p:nvSpPr>
        <p:spPr>
          <a:xfrm>
            <a:off x="5113866" y="1371600"/>
            <a:ext cx="3649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Note: HSSP deadline is 1 December your senior year. Apply at AFROTC.com</a:t>
            </a:r>
          </a:p>
        </p:txBody>
      </p:sp>
    </p:spTree>
    <p:extLst>
      <p:ext uri="{BB962C8B-B14F-4D97-AF65-F5344CB8AC3E}">
        <p14:creationId xmlns:p14="http://schemas.microsoft.com/office/powerpoint/2010/main" val="3642119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Scholarship Opportunities</a:t>
            </a:r>
          </a:p>
        </p:txBody>
      </p:sp>
      <p:pic>
        <p:nvPicPr>
          <p:cNvPr id="8" name="Picture 4" descr="Fighter_1">
            <a:extLst>
              <a:ext uri="{FF2B5EF4-FFF2-40B4-BE49-F238E27FC236}">
                <a16:creationId xmlns:a16="http://schemas.microsoft.com/office/drawing/2014/main" id="{36AFE438-DA63-483B-8F0D-C4F8083DB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54943"/>
            <a:ext cx="29718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blackhawk">
            <a:extLst>
              <a:ext uri="{FF2B5EF4-FFF2-40B4-BE49-F238E27FC236}">
                <a16:creationId xmlns:a16="http://schemas.microsoft.com/office/drawing/2014/main" id="{2B001428-F9ED-490B-84DE-79FDA7A6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260057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F43F2D6-F861-4CB6-8556-2579FAFB6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064775"/>
              </p:ext>
            </p:extLst>
          </p:nvPr>
        </p:nvGraphicFramePr>
        <p:xfrm>
          <a:off x="424648" y="1600200"/>
          <a:ext cx="5399103" cy="327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5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Minimum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1362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31.1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3.83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FFA9DBE-1B99-4213-9C01-219A35454ACE}"/>
              </a:ext>
            </a:extLst>
          </p:cNvPr>
          <p:cNvSpPr/>
          <p:nvPr/>
        </p:nvSpPr>
        <p:spPr>
          <a:xfrm>
            <a:off x="523875" y="5865633"/>
            <a:ext cx="5000625" cy="78281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Highly Competitive!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7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461835" y="6240379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bg2"/>
                </a:solidFill>
              </a:rPr>
              <a:t>* Does not include BAH or BAS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Active Duty Benefits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F09F28-28CC-44A3-9E5D-193546C19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272783"/>
              </p:ext>
            </p:extLst>
          </p:nvPr>
        </p:nvGraphicFramePr>
        <p:xfrm>
          <a:off x="982576" y="1532025"/>
          <a:ext cx="4692318" cy="4724396"/>
        </p:xfrm>
        <a:graphic>
          <a:graphicData uri="http://schemas.openxmlformats.org/drawingml/2006/table">
            <a:tbl>
              <a:tblPr/>
              <a:tblGrid>
                <a:gridCol w="782053">
                  <a:extLst>
                    <a:ext uri="{9D8B030D-6E8A-4147-A177-3AD203B41FA5}">
                      <a16:colId xmlns:a16="http://schemas.microsoft.com/office/drawing/2014/main" val="2457853493"/>
                    </a:ext>
                  </a:extLst>
                </a:gridCol>
                <a:gridCol w="782053">
                  <a:extLst>
                    <a:ext uri="{9D8B030D-6E8A-4147-A177-3AD203B41FA5}">
                      <a16:colId xmlns:a16="http://schemas.microsoft.com/office/drawing/2014/main" val="830254231"/>
                    </a:ext>
                  </a:extLst>
                </a:gridCol>
                <a:gridCol w="782053">
                  <a:extLst>
                    <a:ext uri="{9D8B030D-6E8A-4147-A177-3AD203B41FA5}">
                      <a16:colId xmlns:a16="http://schemas.microsoft.com/office/drawing/2014/main" val="1285554089"/>
                    </a:ext>
                  </a:extLst>
                </a:gridCol>
                <a:gridCol w="782053">
                  <a:extLst>
                    <a:ext uri="{9D8B030D-6E8A-4147-A177-3AD203B41FA5}">
                      <a16:colId xmlns:a16="http://schemas.microsoft.com/office/drawing/2014/main" val="3564169650"/>
                    </a:ext>
                  </a:extLst>
                </a:gridCol>
                <a:gridCol w="782053">
                  <a:extLst>
                    <a:ext uri="{9D8B030D-6E8A-4147-A177-3AD203B41FA5}">
                      <a16:colId xmlns:a16="http://schemas.microsoft.com/office/drawing/2014/main" val="1815572607"/>
                    </a:ext>
                  </a:extLst>
                </a:gridCol>
                <a:gridCol w="782053">
                  <a:extLst>
                    <a:ext uri="{9D8B030D-6E8A-4147-A177-3AD203B41FA5}">
                      <a16:colId xmlns:a16="http://schemas.microsoft.com/office/drawing/2014/main" val="3039660928"/>
                    </a:ext>
                  </a:extLst>
                </a:gridCol>
              </a:tblGrid>
              <a:tr h="4310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Pay Grade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Years of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791883"/>
                  </a:ext>
                </a:extLst>
              </a:tr>
              <a:tr h="844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Under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Over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Over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Over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Over 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37560"/>
                  </a:ext>
                </a:extLst>
              </a:tr>
              <a:tr h="431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O-8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10399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10739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10965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36247"/>
                  </a:ext>
                </a:extLst>
              </a:tr>
              <a:tr h="431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O-7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595049"/>
                  </a:ext>
                </a:extLst>
              </a:tr>
              <a:tr h="431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O-6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7671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7671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550502"/>
                  </a:ext>
                </a:extLst>
              </a:tr>
              <a:tr h="431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O-5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6925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166974"/>
                  </a:ext>
                </a:extLst>
              </a:tr>
              <a:tr h="431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O-4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4713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5901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36570"/>
                  </a:ext>
                </a:extLst>
              </a:tr>
              <a:tr h="431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5528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5792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590481"/>
                  </a:ext>
                </a:extLst>
              </a:tr>
              <a:tr h="431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4696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4855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4955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12021"/>
                  </a:ext>
                </a:extLst>
              </a:tr>
              <a:tr h="431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3910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3910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3910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16197"/>
                  </a:ext>
                </a:extLst>
              </a:tr>
            </a:tbl>
          </a:graphicData>
        </a:graphic>
      </p:graphicFrame>
      <p:pic>
        <p:nvPicPr>
          <p:cNvPr id="14" name="Picture 10" descr="Fuel the Spirit">
            <a:extLst>
              <a:ext uri="{FF2B5EF4-FFF2-40B4-BE49-F238E27FC236}">
                <a16:creationId xmlns:a16="http://schemas.microsoft.com/office/drawing/2014/main" id="{F668B554-D9A6-4465-A8BD-0D1417BF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263" y="3806825"/>
            <a:ext cx="2971800" cy="289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5" descr="Vandenberg Airmen launch Atlas V rocket">
            <a:extLst>
              <a:ext uri="{FF2B5EF4-FFF2-40B4-BE49-F238E27FC236}">
                <a16:creationId xmlns:a16="http://schemas.microsoft.com/office/drawing/2014/main" id="{0A0FA074-F842-48FB-9838-4B1E9E02A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447800"/>
            <a:ext cx="2057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748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Active Duty Benefits</a:t>
            </a:r>
          </a:p>
        </p:txBody>
      </p:sp>
      <p:pic>
        <p:nvPicPr>
          <p:cNvPr id="8" name="Picture 5" descr="airlift1">
            <a:extLst>
              <a:ext uri="{FF2B5EF4-FFF2-40B4-BE49-F238E27FC236}">
                <a16:creationId xmlns:a16="http://schemas.microsoft.com/office/drawing/2014/main" id="{C0543EDC-9361-4907-B883-631D007D8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5634" y="4529221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mc-130-98121553130">
            <a:extLst>
              <a:ext uri="{FF2B5EF4-FFF2-40B4-BE49-F238E27FC236}">
                <a16:creationId xmlns:a16="http://schemas.microsoft.com/office/drawing/2014/main" id="{E49B51BD-EA95-47CB-BAD3-2888E5420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43817"/>
            <a:ext cx="2875133" cy="193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BA478C-D0C3-493E-961F-8BFC3F28D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106059"/>
            <a:ext cx="2519047" cy="168592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CF7D372-31DE-43B1-B0A2-254B3E6E3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617613"/>
              </p:ext>
            </p:extLst>
          </p:nvPr>
        </p:nvGraphicFramePr>
        <p:xfrm>
          <a:off x="394388" y="1642724"/>
          <a:ext cx="4733278" cy="32042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40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Years of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Average Pay*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73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2d </a:t>
                      </a:r>
                      <a:r>
                        <a:rPr lang="en-US" sz="2400" b="1" dirty="0"/>
                        <a:t>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~$58,400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73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1st </a:t>
                      </a:r>
                      <a:r>
                        <a:rPr lang="en-US" sz="2400" b="1" dirty="0"/>
                        <a:t>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~$72,000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73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Capt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After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~$90,600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6F01451-9BC5-4603-A500-F44CC479410F}"/>
              </a:ext>
            </a:extLst>
          </p:cNvPr>
          <p:cNvSpPr txBox="1"/>
          <p:nvPr/>
        </p:nvSpPr>
        <p:spPr>
          <a:xfrm>
            <a:off x="1028700" y="5164649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Free medical/dental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30 days paid vacation/ </a:t>
            </a:r>
            <a:r>
              <a:rPr lang="en-US" dirty="0" err="1">
                <a:solidFill>
                  <a:schemeClr val="bg2"/>
                </a:solidFill>
              </a:rPr>
              <a:t>yr</a:t>
            </a: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Retirement after 20 </a:t>
            </a:r>
            <a:r>
              <a:rPr lang="en-US" dirty="0" err="1" smtClean="0">
                <a:solidFill>
                  <a:schemeClr val="bg2"/>
                </a:solidFill>
              </a:rPr>
              <a:t>yrs</a:t>
            </a:r>
            <a:endParaRPr lang="en-US" dirty="0" smtClean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New 401k type retirement plan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77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Det 295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What is AFROTC?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AFROTC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Cadet Progression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  <a:cs typeface="Arial" charset="0"/>
              </a:rPr>
              <a:t>Weekly Time Commitment</a:t>
            </a:r>
            <a:endParaRPr lang="en-US" sz="2400" dirty="0">
              <a:solidFill>
                <a:schemeClr val="tx2"/>
              </a:solidFill>
              <a:ea typeface="ＭＳ Ｐゴシック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Career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Scholarships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Active Duty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Cadet Experiences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Q&amp;A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86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19400" y="4194037"/>
            <a:ext cx="6477000" cy="2384425"/>
          </a:xfrm>
        </p:spPr>
        <p:txBody>
          <a:bodyPr>
            <a:normAutofit/>
          </a:bodyPr>
          <a:lstStyle/>
          <a:p>
            <a:pPr algn="ctr"/>
            <a:r>
              <a:rPr lang="en-US" sz="4900" kern="10" dirty="0">
                <a:ln w="9525">
                  <a:noFill/>
                  <a:round/>
                  <a:headEnd/>
                  <a:tailEnd/>
                </a:ln>
                <a:solidFill>
                  <a:srgbClr val="002368"/>
                </a:solidFill>
                <a:effectLst/>
                <a:latin typeface="+mn-lt"/>
              </a:rPr>
              <a:t>QUESTIONS?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EE2570-46D6-4F3F-A426-5DBD6DAEA068}"/>
              </a:ext>
            </a:extLst>
          </p:cNvPr>
          <p:cNvSpPr txBox="1"/>
          <p:nvPr/>
        </p:nvSpPr>
        <p:spPr>
          <a:xfrm>
            <a:off x="3733800" y="5746693"/>
            <a:ext cx="4648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Captain </a:t>
            </a:r>
            <a:r>
              <a:rPr lang="en-US" dirty="0" smtClean="0"/>
              <a:t>Colin </a:t>
            </a:r>
            <a:r>
              <a:rPr lang="en-US" dirty="0" err="1" smtClean="0"/>
              <a:t>Backert</a:t>
            </a:r>
            <a:endParaRPr lang="en-US" dirty="0"/>
          </a:p>
          <a:p>
            <a:pPr algn="ctr"/>
            <a:r>
              <a:rPr lang="en-US" sz="1400" dirty="0"/>
              <a:t>University </a:t>
            </a:r>
            <a:r>
              <a:rPr lang="en-US" sz="1400"/>
              <a:t>of </a:t>
            </a:r>
            <a:r>
              <a:rPr lang="en-US" sz="1400" smtClean="0"/>
              <a:t>Louisville, Det 295</a:t>
            </a:r>
            <a:endParaRPr lang="en-US" sz="1400" dirty="0"/>
          </a:p>
          <a:p>
            <a:pPr algn="ctr"/>
            <a:r>
              <a:rPr lang="en-US" sz="1400" dirty="0"/>
              <a:t>(502) </a:t>
            </a:r>
            <a:r>
              <a:rPr lang="en-US" sz="1400" dirty="0" smtClean="0"/>
              <a:t>852-3601</a:t>
            </a:r>
          </a:p>
          <a:p>
            <a:pPr algn="ctr"/>
            <a:r>
              <a:rPr lang="en-US" sz="1400" dirty="0" smtClean="0">
                <a:hlinkClick r:id="rId2"/>
              </a:rPr>
              <a:t>colin.backert@louisville.edu</a:t>
            </a:r>
            <a:r>
              <a:rPr lang="en-US" sz="1400" dirty="0" smtClean="0"/>
              <a:t> </a:t>
            </a:r>
            <a:endParaRPr lang="en-US" sz="1400" dirty="0"/>
          </a:p>
          <a:p>
            <a:pPr algn="ctr"/>
            <a:r>
              <a:rPr lang="en-US" sz="1400" dirty="0"/>
              <a:t>www.AFROTC.com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63C89-3D06-4A7D-87DD-73B4252D8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262760"/>
            <a:ext cx="9829800" cy="47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435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600200"/>
            <a:ext cx="7772400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charset="0"/>
              </a:rPr>
              <a:t>Det 295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charset="0"/>
              </a:rPr>
              <a:t>What is AFROTC?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charset="0"/>
              </a:rPr>
              <a:t>AFROTC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charset="0"/>
              </a:rPr>
              <a:t>Cadet Progression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rPr>
              <a:t>Weekly Time Commitment</a:t>
            </a:r>
            <a:endParaRPr lang="en-US" sz="240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charset="0"/>
              </a:rPr>
              <a:t>Career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charset="0"/>
              </a:rPr>
              <a:t>Scholarships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charset="0"/>
              </a:rPr>
              <a:t>Active Duty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charset="0"/>
              </a:rPr>
              <a:t>Cadet Experiences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charset="0"/>
              </a:rPr>
              <a:t>Q&amp;A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7C5F2-D531-4DD3-A65C-014C32D72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090595"/>
            <a:ext cx="3865199" cy="2591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766183-BD22-42D0-BA27-031EEECD5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620" y="1395805"/>
            <a:ext cx="3713747" cy="24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9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74FCEA-8226-4F2B-8814-F6437BD4A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075" y="4202563"/>
            <a:ext cx="1888232" cy="84498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5691" y="1532545"/>
            <a:ext cx="5029200" cy="4525963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Arial"/>
              </a:rPr>
              <a:t>Hosted by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Arial"/>
              </a:rPr>
              <a:t>UofL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Arial"/>
            </a:endParaRPr>
          </a:p>
          <a:p>
            <a:pPr marL="798513" lvl="4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Arial"/>
              </a:rPr>
              <a:t>Academic classes / LLAB held at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Arial"/>
              </a:rPr>
              <a:t>UofL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Arial"/>
            </a:endParaRPr>
          </a:p>
          <a:p>
            <a:pPr marL="798513" lvl="4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Arial"/>
              </a:rPr>
              <a:t>Fitness Assessments (FA) given at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Arial"/>
              </a:rPr>
              <a:t>UofL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Arial"/>
            </a:endParaRPr>
          </a:p>
          <a:p>
            <a:pPr marL="798513" lvl="4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Arial"/>
              </a:rPr>
              <a:t>Crosstown students can exercise at their campus / on their own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Arial"/>
              </a:rPr>
              <a:t>*</a:t>
            </a:r>
          </a:p>
          <a:p>
            <a:pPr marL="3429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Arial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Arial"/>
              </a:rPr>
              <a:t>  Crosstown Universities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Arial"/>
              </a:rPr>
              <a:t>Indiana University Southeast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Arial"/>
              </a:rPr>
              <a:t>Jefferson Community &amp; Technical College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Arial"/>
              </a:rPr>
              <a:t>Bellarmine University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Arial"/>
              </a:rPr>
              <a:t>Spalding University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Arial"/>
              </a:rPr>
              <a:t>Embry-Riddle Worldwide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Detachment 295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E5A3E-360E-40C8-AA7C-44A019164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596" y="5457874"/>
            <a:ext cx="1491827" cy="1243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02BA37-E3E6-4389-947E-B4E6C2F86F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6" t="4872" r="5187" b="3831"/>
          <a:stretch/>
        </p:blipFill>
        <p:spPr>
          <a:xfrm>
            <a:off x="7696127" y="5442631"/>
            <a:ext cx="1295473" cy="1339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23B6FE-B549-4FCC-8737-448F03089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307" y="4441710"/>
            <a:ext cx="1501749" cy="1247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D7EB1D-927E-48FA-B19F-3738170B5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7728" y="3102541"/>
            <a:ext cx="1168400" cy="116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174DC9-D1FE-4688-B874-2AD6D9A647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3199" y="3881251"/>
            <a:ext cx="1168401" cy="11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5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686800" cy="5486400"/>
          </a:xfrm>
        </p:spPr>
        <p:txBody>
          <a:bodyPr numCol="2"/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bg2"/>
                </a:solidFill>
                <a:latin typeface="+mn-lt"/>
                <a:ea typeface="ＭＳ Ｐゴシック" charset="0"/>
              </a:rPr>
              <a:t>We expect our cadets to:</a:t>
            </a:r>
          </a:p>
          <a:p>
            <a:r>
              <a:rPr lang="en-US" sz="2400" dirty="0">
                <a:solidFill>
                  <a:schemeClr val="bg2"/>
                </a:solidFill>
                <a:latin typeface="+mn-lt"/>
                <a:ea typeface="ＭＳ Ｐゴシック" charset="0"/>
              </a:rPr>
              <a:t>Live the Air Force Core Values</a:t>
            </a:r>
          </a:p>
          <a:p>
            <a:pPr lvl="1"/>
            <a:r>
              <a:rPr lang="en-US" sz="2000" i="1" dirty="0">
                <a:solidFill>
                  <a:schemeClr val="bg2"/>
                </a:solidFill>
                <a:latin typeface="+mn-lt"/>
                <a:ea typeface="ＭＳ Ｐゴシック" charset="0"/>
              </a:rPr>
              <a:t>Integrity First</a:t>
            </a:r>
          </a:p>
          <a:p>
            <a:pPr lvl="1"/>
            <a:r>
              <a:rPr lang="en-US" sz="2000" i="1" dirty="0">
                <a:solidFill>
                  <a:schemeClr val="bg2"/>
                </a:solidFill>
                <a:latin typeface="+mn-lt"/>
                <a:ea typeface="ＭＳ Ｐゴシック" charset="0"/>
              </a:rPr>
              <a:t>Service Before Self</a:t>
            </a:r>
          </a:p>
          <a:p>
            <a:pPr lvl="1"/>
            <a:r>
              <a:rPr lang="en-US" sz="2000" i="1" dirty="0">
                <a:solidFill>
                  <a:schemeClr val="bg2"/>
                </a:solidFill>
                <a:latin typeface="+mn-lt"/>
                <a:ea typeface="ＭＳ Ｐゴシック" charset="0"/>
              </a:rPr>
              <a:t>Excellence In All We Do</a:t>
            </a:r>
          </a:p>
          <a:p>
            <a:r>
              <a:rPr lang="en-US" sz="2400" dirty="0">
                <a:solidFill>
                  <a:schemeClr val="bg2"/>
                </a:solidFill>
                <a:latin typeface="+mn-lt"/>
                <a:ea typeface="ＭＳ Ｐゴシック" charset="0"/>
              </a:rPr>
              <a:t>Be totally fit (emotionally, mentally, spiritually, physically &amp; socially)</a:t>
            </a:r>
          </a:p>
          <a:p>
            <a:r>
              <a:rPr lang="en-US" sz="2400" dirty="0">
                <a:solidFill>
                  <a:schemeClr val="bg2"/>
                </a:solidFill>
                <a:latin typeface="+mn-lt"/>
                <a:ea typeface="ＭＳ Ｐゴシック" charset="0"/>
              </a:rPr>
              <a:t>Embrace challenges and conquer them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+mn-lt"/>
                <a:ea typeface="ＭＳ Ｐゴシック" charset="0"/>
              </a:rPr>
              <a:t>Prepare for their future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Program Expectations</a:t>
            </a:r>
          </a:p>
        </p:txBody>
      </p:sp>
      <p:pic>
        <p:nvPicPr>
          <p:cNvPr id="6" name="Picture 4" descr="b52bomb">
            <a:extLst>
              <a:ext uri="{FF2B5EF4-FFF2-40B4-BE49-F238E27FC236}">
                <a16:creationId xmlns:a16="http://schemas.microsoft.com/office/drawing/2014/main" id="{B86E6649-F0BC-4F6B-9BC5-818775F24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53000" y="4648200"/>
            <a:ext cx="3076575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46CBF-B390-4B13-9F18-AD182CC1070D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538" y="1676400"/>
            <a:ext cx="2303462" cy="2819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is AFROTC?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3ED54-A031-4C31-B5F5-D33B5C4BD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One of three commissioning sources for the Air Force: </a:t>
            </a:r>
          </a:p>
          <a:p>
            <a:pPr lvl="1"/>
            <a:r>
              <a:rPr lang="en-US" sz="2000" dirty="0" smtClean="0"/>
              <a:t>United States Air Force Academy (USAFA)</a:t>
            </a:r>
            <a:endParaRPr lang="en-US" sz="2000" dirty="0"/>
          </a:p>
          <a:p>
            <a:pPr lvl="1"/>
            <a:r>
              <a:rPr lang="en-US" sz="2000" dirty="0" smtClean="0"/>
              <a:t>Officer Training School (OTS)</a:t>
            </a:r>
            <a:endParaRPr lang="en-US" sz="2000" dirty="0"/>
          </a:p>
          <a:p>
            <a:pPr lvl="1"/>
            <a:r>
              <a:rPr lang="en-US" sz="2000" dirty="0"/>
              <a:t>AFROTC (Largest)</a:t>
            </a:r>
          </a:p>
          <a:p>
            <a:r>
              <a:rPr lang="en-US" sz="2400" dirty="0"/>
              <a:t>4-year academic program ending with a bachelor’s degree and a commission into the USAF (Guard, Reserve, or Active Duty)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3C253-63A3-410A-8A75-00FB09BC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716215"/>
            <a:ext cx="3515800" cy="18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82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ROTC 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3ED54-A031-4C31-B5F5-D33B5C4BD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AFROTC Mission:</a:t>
            </a:r>
            <a:r>
              <a:rPr lang="en-US" sz="2400" dirty="0"/>
              <a:t> To develop premier leaders of character for the Air Force</a:t>
            </a:r>
          </a:p>
          <a:p>
            <a:pPr lvl="1"/>
            <a:endParaRPr lang="en-US" dirty="0"/>
          </a:p>
        </p:txBody>
      </p:sp>
      <p:pic>
        <p:nvPicPr>
          <p:cNvPr id="7" name="Picture 2" descr="Z:\Photos\LRC_Camp_Ravenna\2013_Spring\IMG_1086.JPG">
            <a:extLst>
              <a:ext uri="{FF2B5EF4-FFF2-40B4-BE49-F238E27FC236}">
                <a16:creationId xmlns:a16="http://schemas.microsoft.com/office/drawing/2014/main" id="{38E4C97E-3C4D-47C8-B116-29402705D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6"/>
          <a:stretch/>
        </p:blipFill>
        <p:spPr bwMode="auto">
          <a:xfrm>
            <a:off x="366349" y="2695071"/>
            <a:ext cx="2249824" cy="17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Z:\Photos\LRC_Camp_Ravenna\2013_Spring\IMG_0974.JPG">
            <a:extLst>
              <a:ext uri="{FF2B5EF4-FFF2-40B4-BE49-F238E27FC236}">
                <a16:creationId xmlns:a16="http://schemas.microsoft.com/office/drawing/2014/main" id="{A8718872-BFBC-4E85-B5D2-E996D799E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2" t="12545"/>
          <a:stretch/>
        </p:blipFill>
        <p:spPr bwMode="auto">
          <a:xfrm>
            <a:off x="6271986" y="2274265"/>
            <a:ext cx="2719614" cy="41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Z:\Photos\MAX 5 FTU 2010\Pesicek - Parade.jpg">
            <a:extLst>
              <a:ext uri="{FF2B5EF4-FFF2-40B4-BE49-F238E27FC236}">
                <a16:creationId xmlns:a16="http://schemas.microsoft.com/office/drawing/2014/main" id="{E5DF6DFA-FC11-47A2-8EBA-D87DD35D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7"/>
          <a:stretch/>
        </p:blipFill>
        <p:spPr bwMode="auto">
          <a:xfrm>
            <a:off x="1463365" y="4499236"/>
            <a:ext cx="3810000" cy="197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fbcdn-sphotos-d-a.akamaihd.net/hphotos-ak-xpa1/v/t1.0-9/10259945_10102502875998293_5287074990906295096_n.jpg?oh=40e3a18d62136ef1b13066ded9344d78&amp;oe=548FB933&amp;__gda__=1418141477_93382f624a569ec24d875557d1b18472">
            <a:extLst>
              <a:ext uri="{FF2B5EF4-FFF2-40B4-BE49-F238E27FC236}">
                <a16:creationId xmlns:a16="http://schemas.microsoft.com/office/drawing/2014/main" id="{9C42A4F3-F892-4FAD-BE82-F61B8B99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357" y="2331532"/>
            <a:ext cx="3248924" cy="215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946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-10 warthog">
            <a:extLst>
              <a:ext uri="{FF2B5EF4-FFF2-40B4-BE49-F238E27FC236}">
                <a16:creationId xmlns:a16="http://schemas.microsoft.com/office/drawing/2014/main" id="{9B8DE443-6D91-4525-90E4-086CCA542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549690"/>
            <a:ext cx="3733365" cy="248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ROTC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3ED54-A031-4C31-B5F5-D33B5C4B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5181600" cy="4525963"/>
          </a:xfrm>
        </p:spPr>
        <p:txBody>
          <a:bodyPr/>
          <a:lstStyle/>
          <a:p>
            <a:r>
              <a:rPr lang="en-US" sz="2400" b="1" dirty="0"/>
              <a:t>Graduation Requirements:</a:t>
            </a:r>
          </a:p>
          <a:p>
            <a:pPr lvl="1"/>
            <a:r>
              <a:rPr lang="en-US" sz="2000" dirty="0"/>
              <a:t>Accredited bachelor’s degree of your choosing</a:t>
            </a:r>
          </a:p>
          <a:p>
            <a:r>
              <a:rPr lang="en-US" sz="2400" b="1" dirty="0"/>
              <a:t>Commissioning Requirements:</a:t>
            </a:r>
            <a:endParaRPr lang="en-US" sz="2400" dirty="0"/>
          </a:p>
          <a:p>
            <a:pPr lvl="1"/>
            <a:r>
              <a:rPr lang="en-US" sz="2000" dirty="0"/>
              <a:t>US Citizen</a:t>
            </a:r>
          </a:p>
          <a:p>
            <a:pPr lvl="1"/>
            <a:r>
              <a:rPr lang="en-US" sz="2000" dirty="0" err="1"/>
              <a:t>DoDMERB</a:t>
            </a:r>
            <a:endParaRPr lang="en-US" sz="2000" dirty="0"/>
          </a:p>
          <a:p>
            <a:pPr lvl="1"/>
            <a:r>
              <a:rPr lang="en-US" sz="2000" dirty="0"/>
              <a:t>Attend/complete AFROTC academic classes</a:t>
            </a:r>
          </a:p>
          <a:p>
            <a:pPr lvl="1"/>
            <a:r>
              <a:rPr lang="en-US" sz="2000" dirty="0"/>
              <a:t>Pass a Physical Fitness Assessment</a:t>
            </a:r>
          </a:p>
          <a:p>
            <a:pPr lvl="2"/>
            <a:r>
              <a:rPr lang="en-US" sz="1600" dirty="0"/>
              <a:t>1 minute pushups, 1 minute </a:t>
            </a:r>
            <a:r>
              <a:rPr lang="en-US" sz="1600" dirty="0" err="1"/>
              <a:t>situps</a:t>
            </a:r>
            <a:r>
              <a:rPr lang="en-US" sz="1600" dirty="0"/>
              <a:t>, 1.5 mile run</a:t>
            </a:r>
          </a:p>
          <a:p>
            <a:pPr lvl="1"/>
            <a:r>
              <a:rPr lang="en-US" sz="2000" dirty="0"/>
              <a:t>AFOQT </a:t>
            </a:r>
          </a:p>
          <a:p>
            <a:pPr lvl="1"/>
            <a:r>
              <a:rPr lang="en-US" sz="2000" dirty="0"/>
              <a:t>Complete Field Training</a:t>
            </a:r>
          </a:p>
          <a:p>
            <a:pPr lvl="1"/>
            <a:r>
              <a:rPr lang="en-US" sz="2000" dirty="0"/>
              <a:t>Demonstrate Effective Leadership Traits</a:t>
            </a:r>
          </a:p>
          <a:p>
            <a:pPr lvl="1"/>
            <a:endParaRPr lang="en-US" dirty="0"/>
          </a:p>
        </p:txBody>
      </p:sp>
      <p:pic>
        <p:nvPicPr>
          <p:cNvPr id="11" name="Picture 3" descr="C-17A_89-1192_473_AW_SP_OF_CHAR_W_FUEL_TRUCK">
            <a:hlinkClick r:id="rId4"/>
            <a:extLst>
              <a:ext uri="{FF2B5EF4-FFF2-40B4-BE49-F238E27FC236}">
                <a16:creationId xmlns:a16="http://schemas.microsoft.com/office/drawing/2014/main" id="{EE7F3A5C-EC4D-40AE-A023-35C66044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708468" y="4305300"/>
            <a:ext cx="3225547" cy="22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60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060544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Cadet Progression</a:t>
            </a:r>
          </a:p>
        </p:txBody>
      </p:sp>
      <p:sp>
        <p:nvSpPr>
          <p:cNvPr id="12" name="Text Box 826">
            <a:extLst>
              <a:ext uri="{FF2B5EF4-FFF2-40B4-BE49-F238E27FC236}">
                <a16:creationId xmlns:a16="http://schemas.microsoft.com/office/drawing/2014/main" id="{EEED6125-54D2-4F33-886F-FE46B72F9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376" y="5501849"/>
            <a:ext cx="3276600" cy="5753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POC</a:t>
            </a:r>
          </a:p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PROFESSIONAL OFFICER COURSE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827">
            <a:extLst>
              <a:ext uri="{FF2B5EF4-FFF2-40B4-BE49-F238E27FC236}">
                <a16:creationId xmlns:a16="http://schemas.microsoft.com/office/drawing/2014/main" id="{6CB53C90-0330-4C40-8610-C0BFED073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776" y="5070812"/>
            <a:ext cx="1752600" cy="3290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SOPHOMORE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 Box 828">
            <a:extLst>
              <a:ext uri="{FF2B5EF4-FFF2-40B4-BE49-F238E27FC236}">
                <a16:creationId xmlns:a16="http://schemas.microsoft.com/office/drawing/2014/main" id="{056280F9-08E6-428A-B1BF-E44E9E874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086" y="5070813"/>
            <a:ext cx="1360289" cy="3290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JUNIOR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Text Box 829">
            <a:extLst>
              <a:ext uri="{FF2B5EF4-FFF2-40B4-BE49-F238E27FC236}">
                <a16:creationId xmlns:a16="http://schemas.microsoft.com/office/drawing/2014/main" id="{F5D7E730-93F7-4E7C-B73D-FCB2F0B9A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666" y="5054004"/>
            <a:ext cx="1413110" cy="3290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SENIOR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Text Box 830">
            <a:extLst>
              <a:ext uri="{FF2B5EF4-FFF2-40B4-BE49-F238E27FC236}">
                <a16:creationId xmlns:a16="http://schemas.microsoft.com/office/drawing/2014/main" id="{0142B1FE-14CC-4A43-BB79-C9414E266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76" y="5070812"/>
            <a:ext cx="2057400" cy="3290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FRESHMAN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Text Box 834">
            <a:extLst>
              <a:ext uri="{FF2B5EF4-FFF2-40B4-BE49-F238E27FC236}">
                <a16:creationId xmlns:a16="http://schemas.microsoft.com/office/drawing/2014/main" id="{EC6FA174-B311-4F61-9438-BECAEF5A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76" y="6138862"/>
            <a:ext cx="7315199" cy="5137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1400" b="1" dirty="0">
                <a:latin typeface="Arial" charset="0"/>
              </a:rPr>
              <a:t>LEADERSHIP LABORATORY</a:t>
            </a:r>
          </a:p>
          <a:p>
            <a:pPr algn="ctr"/>
            <a:r>
              <a:rPr lang="en-US" sz="1400" b="1" i="1" dirty="0">
                <a:latin typeface="Arial" charset="0"/>
              </a:rPr>
              <a:t>(1 CREDIT/SEM)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8" name="Text Box 835">
            <a:extLst>
              <a:ext uri="{FF2B5EF4-FFF2-40B4-BE49-F238E27FC236}">
                <a16:creationId xmlns:a16="http://schemas.microsoft.com/office/drawing/2014/main" id="{584640E6-2B31-4669-913C-97C8BDA8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842" y="4244788"/>
            <a:ext cx="1571553" cy="6368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2058" tIns="41029" rIns="82058" bIns="41029">
            <a:spAutoFit/>
          </a:bodyPr>
          <a:lstStyle/>
          <a:p>
            <a:pPr algn="ctr"/>
            <a:r>
              <a:rPr lang="en-US" sz="1200" b="1" dirty="0">
                <a:latin typeface="Arial" charset="0"/>
              </a:rPr>
              <a:t>FOUNDATIONS OF</a:t>
            </a:r>
          </a:p>
          <a:p>
            <a:pPr algn="ctr"/>
            <a:r>
              <a:rPr lang="en-US" sz="1200" b="1" dirty="0">
                <a:latin typeface="Arial" charset="0"/>
              </a:rPr>
              <a:t>U.S. AIR FORCE I/II</a:t>
            </a:r>
          </a:p>
          <a:p>
            <a:pPr algn="ctr"/>
            <a:r>
              <a:rPr lang="en-US" sz="1200" b="1" i="1" dirty="0">
                <a:latin typeface="Arial" charset="0"/>
              </a:rPr>
              <a:t>(1 CREDIT/SEM)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9" name="Text Box 836">
            <a:extLst>
              <a:ext uri="{FF2B5EF4-FFF2-40B4-BE49-F238E27FC236}">
                <a16:creationId xmlns:a16="http://schemas.microsoft.com/office/drawing/2014/main" id="{D2C751BB-254B-427A-B032-8BFC2D4D7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984" y="4244788"/>
            <a:ext cx="1345530" cy="6368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2058" tIns="41029" rIns="82058" bIns="41029">
            <a:spAutoFit/>
          </a:bodyPr>
          <a:lstStyle/>
          <a:p>
            <a:pPr algn="ctr"/>
            <a:r>
              <a:rPr lang="en-US" sz="1200" b="1" dirty="0">
                <a:latin typeface="Arial" charset="0"/>
              </a:rPr>
              <a:t>AIR</a:t>
            </a:r>
          </a:p>
          <a:p>
            <a:pPr algn="ctr"/>
            <a:r>
              <a:rPr lang="en-US" sz="1200" b="1" dirty="0">
                <a:latin typeface="Arial" charset="0"/>
              </a:rPr>
              <a:t>POWER I/II</a:t>
            </a:r>
          </a:p>
          <a:p>
            <a:pPr algn="ctr"/>
            <a:r>
              <a:rPr lang="en-US" sz="1200" b="1" i="1" dirty="0">
                <a:latin typeface="Arial" charset="0"/>
              </a:rPr>
              <a:t>(1 CREDIT/SEM)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20" name="Text Box 837">
            <a:extLst>
              <a:ext uri="{FF2B5EF4-FFF2-40B4-BE49-F238E27FC236}">
                <a16:creationId xmlns:a16="http://schemas.microsoft.com/office/drawing/2014/main" id="{54224DF3-8E3D-4836-B48C-94E9601C8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454" y="4244788"/>
            <a:ext cx="1448123" cy="6368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2058" tIns="41029" rIns="82058" bIns="41029">
            <a:spAutoFit/>
          </a:bodyPr>
          <a:lstStyle/>
          <a:p>
            <a:pPr algn="ctr"/>
            <a:r>
              <a:rPr lang="en-US" sz="1200" b="1" dirty="0">
                <a:latin typeface="Arial" charset="0"/>
              </a:rPr>
              <a:t>LEADERSHIP</a:t>
            </a:r>
          </a:p>
          <a:p>
            <a:pPr algn="ctr"/>
            <a:r>
              <a:rPr lang="en-US" sz="1200" b="1" dirty="0">
                <a:latin typeface="Arial" charset="0"/>
              </a:rPr>
              <a:t>STUDIES I/II</a:t>
            </a:r>
          </a:p>
          <a:p>
            <a:pPr algn="ctr"/>
            <a:r>
              <a:rPr lang="en-US" sz="1200" b="1" i="1" dirty="0">
                <a:latin typeface="Arial" charset="0"/>
              </a:rPr>
              <a:t>(3 CREDITS/SEM)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21" name="Text Box 838">
            <a:extLst>
              <a:ext uri="{FF2B5EF4-FFF2-40B4-BE49-F238E27FC236}">
                <a16:creationId xmlns:a16="http://schemas.microsoft.com/office/drawing/2014/main" id="{3334E594-8134-412E-B7CE-09E55835D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776" y="3505200"/>
            <a:ext cx="1470603" cy="13755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058" tIns="41029" rIns="82058" bIns="41029">
            <a:spAutoFit/>
          </a:bodyPr>
          <a:lstStyle/>
          <a:p>
            <a:pPr algn="ctr"/>
            <a:r>
              <a:rPr lang="en-US" sz="1200" b="1" dirty="0">
                <a:latin typeface="Arial" charset="0"/>
              </a:rPr>
              <a:t>NATIONAL SECURITY AFFAIRS I/II &amp; PREPARATION FOR ACTIVE DUTY</a:t>
            </a:r>
          </a:p>
          <a:p>
            <a:pPr algn="ctr"/>
            <a:r>
              <a:rPr lang="en-US" sz="1200" b="1" i="1" dirty="0">
                <a:latin typeface="Arial" charset="0"/>
              </a:rPr>
              <a:t>(3 CREDITS/SEM)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22" name="AutoShape 849">
            <a:extLst>
              <a:ext uri="{FF2B5EF4-FFF2-40B4-BE49-F238E27FC236}">
                <a16:creationId xmlns:a16="http://schemas.microsoft.com/office/drawing/2014/main" id="{3549F023-36AD-4649-BBA0-6C9B94A8A67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3991" y="2949388"/>
            <a:ext cx="430068" cy="216369"/>
          </a:xfrm>
          <a:prstGeom prst="rtTriangle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50">
            <a:extLst>
              <a:ext uri="{FF2B5EF4-FFF2-40B4-BE49-F238E27FC236}">
                <a16:creationId xmlns:a16="http://schemas.microsoft.com/office/drawing/2014/main" id="{FC509A7B-0FA0-463D-849C-140F4C1C9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991" y="3164491"/>
            <a:ext cx="430068" cy="184229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Box 851">
            <a:extLst>
              <a:ext uri="{FF2B5EF4-FFF2-40B4-BE49-F238E27FC236}">
                <a16:creationId xmlns:a16="http://schemas.microsoft.com/office/drawing/2014/main" id="{7671C1E5-6326-4D7F-B89B-EB53D33AB585}"/>
              </a:ext>
            </a:extLst>
          </p:cNvPr>
          <p:cNvSpPr txBox="1">
            <a:spLocks noChangeArrowheads="1"/>
          </p:cNvSpPr>
          <p:nvPr/>
        </p:nvSpPr>
        <p:spPr bwMode="auto">
          <a:xfrm rot="-5388537">
            <a:off x="4107513" y="3885836"/>
            <a:ext cx="1349024" cy="43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1100" b="1" dirty="0">
                <a:latin typeface="Arial Narrow" pitchFamily="34" charset="0"/>
              </a:rPr>
              <a:t>2 WEEK</a:t>
            </a:r>
          </a:p>
          <a:p>
            <a:pPr algn="ctr"/>
            <a:r>
              <a:rPr lang="en-US" sz="1100" b="1" dirty="0">
                <a:latin typeface="Arial Narrow" pitchFamily="34" charset="0"/>
              </a:rPr>
              <a:t>FIELD TRAINING</a:t>
            </a:r>
            <a:endParaRPr lang="en-US" sz="1100" b="1" dirty="0"/>
          </a:p>
        </p:txBody>
      </p:sp>
      <p:sp>
        <p:nvSpPr>
          <p:cNvPr id="25" name="Text Box 823">
            <a:extLst>
              <a:ext uri="{FF2B5EF4-FFF2-40B4-BE49-F238E27FC236}">
                <a16:creationId xmlns:a16="http://schemas.microsoft.com/office/drawing/2014/main" id="{98288542-17D1-41C1-A85A-1FE96B91D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76" y="5501849"/>
            <a:ext cx="3657600" cy="5753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GMC</a:t>
            </a:r>
          </a:p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GENERAL MILITARY COURSE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Line 825">
            <a:extLst>
              <a:ext uri="{FF2B5EF4-FFF2-40B4-BE49-F238E27FC236}">
                <a16:creationId xmlns:a16="http://schemas.microsoft.com/office/drawing/2014/main" id="{D593D00A-E54E-4292-B834-A0E6040F80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18776" y="2143684"/>
            <a:ext cx="0" cy="287318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r>
              <a:rPr lang="en-US" dirty="0"/>
              <a:t> </a:t>
            </a:r>
          </a:p>
        </p:txBody>
      </p:sp>
      <p:sp>
        <p:nvSpPr>
          <p:cNvPr id="27" name="Line 825">
            <a:extLst>
              <a:ext uri="{FF2B5EF4-FFF2-40B4-BE49-F238E27FC236}">
                <a16:creationId xmlns:a16="http://schemas.microsoft.com/office/drawing/2014/main" id="{93517FCE-6F5D-47A1-978A-F5AD09B546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13576" y="3916493"/>
            <a:ext cx="0" cy="109029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r>
              <a:rPr lang="en-US" dirty="0"/>
              <a:t>  </a:t>
            </a:r>
          </a:p>
        </p:txBody>
      </p:sp>
      <p:sp>
        <p:nvSpPr>
          <p:cNvPr id="28" name="Right Arrow 1">
            <a:extLst>
              <a:ext uri="{FF2B5EF4-FFF2-40B4-BE49-F238E27FC236}">
                <a16:creationId xmlns:a16="http://schemas.microsoft.com/office/drawing/2014/main" id="{0A20B1B5-5294-4965-BB7A-D3BFBF2DC4BE}"/>
              </a:ext>
            </a:extLst>
          </p:cNvPr>
          <p:cNvSpPr/>
          <p:nvPr/>
        </p:nvSpPr>
        <p:spPr>
          <a:xfrm>
            <a:off x="8218975" y="3576378"/>
            <a:ext cx="319090" cy="697117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D4D9541-F4C8-4321-97D4-2E7898796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482" y="3354518"/>
            <a:ext cx="419100" cy="11906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C0DF069-A4A5-4CB2-A7CF-0D4A83597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1600200"/>
            <a:ext cx="9073999" cy="52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42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Weekly Time </a:t>
            </a:r>
            <a:r>
              <a:rPr lang="en-US" dirty="0" smtClean="0">
                <a:solidFill>
                  <a:schemeClr val="bg2"/>
                </a:solidFill>
              </a:rPr>
              <a:t>Commitment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BE06641-E275-49A2-AE18-176BF90C8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66033"/>
              </p:ext>
            </p:extLst>
          </p:nvPr>
        </p:nvGraphicFramePr>
        <p:xfrm>
          <a:off x="0" y="1753984"/>
          <a:ext cx="9144000" cy="47717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96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1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6447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Freshman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Sophomore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Junior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Senior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15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Physical Training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8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Leadership Laboratory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4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AFROTC</a:t>
                      </a:r>
                      <a:r>
                        <a:rPr lang="en-US" sz="2400" b="1" baseline="0" dirty="0"/>
                        <a:t> Academics</a:t>
                      </a:r>
                      <a:endParaRPr lang="en-US" sz="2400" b="1" baseline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4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Cadet Position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</a:rPr>
                        <a:t>2*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2*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4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Totals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10*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10*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" name="Title 1">
            <a:extLst>
              <a:ext uri="{FF2B5EF4-FFF2-40B4-BE49-F238E27FC236}">
                <a16:creationId xmlns:a16="http://schemas.microsoft.com/office/drawing/2014/main" id="{CD9818B6-DDA9-4E81-82F8-3E0FDC167959}"/>
              </a:ext>
            </a:extLst>
          </p:cNvPr>
          <p:cNvSpPr txBox="1">
            <a:spLocks/>
          </p:cNvSpPr>
          <p:nvPr/>
        </p:nvSpPr>
        <p:spPr>
          <a:xfrm>
            <a:off x="0" y="6525711"/>
            <a:ext cx="9144000" cy="3322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349E"/>
                </a:solidFill>
                <a:latin typeface="Calibri"/>
                <a:cs typeface="Arial"/>
              </a:rPr>
              <a:t>*Time is in Hours/Individual </a:t>
            </a:r>
            <a:r>
              <a:rPr lang="en-US" sz="1800" b="1" dirty="0">
                <a:solidFill>
                  <a:srgbClr val="00349E"/>
                </a:solidFill>
                <a:latin typeface="Calibri"/>
                <a:cs typeface="Arial"/>
              </a:rPr>
              <a:t>Experiences May Vary*</a:t>
            </a:r>
            <a:endParaRPr lang="en-US" sz="1800" b="1" spc="600" dirty="0">
              <a:solidFill>
                <a:srgbClr val="00349E">
                  <a:lumMod val="75000"/>
                </a:srgbClr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642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Office Theme">
  <a:themeElements>
    <a:clrScheme name="AF Theme">
      <a:dk1>
        <a:srgbClr val="000000"/>
      </a:dk1>
      <a:lt1>
        <a:srgbClr val="FFFFFF"/>
      </a:lt1>
      <a:dk2>
        <a:srgbClr val="002570"/>
      </a:dk2>
      <a:lt2>
        <a:srgbClr val="D7D7D7"/>
      </a:lt2>
      <a:accent1>
        <a:srgbClr val="4F81BD"/>
      </a:accent1>
      <a:accent2>
        <a:srgbClr val="DBE5F1"/>
      </a:accent2>
      <a:accent3>
        <a:srgbClr val="B8CCE4"/>
      </a:accent3>
      <a:accent4>
        <a:srgbClr val="95B3D7"/>
      </a:accent4>
      <a:accent5>
        <a:srgbClr val="366092"/>
      </a:accent5>
      <a:accent6>
        <a:srgbClr val="244061"/>
      </a:accent6>
      <a:hlink>
        <a:srgbClr val="5F94FF"/>
      </a:hlink>
      <a:folHlink>
        <a:srgbClr val="FFFFFF"/>
      </a:folHlink>
    </a:clrScheme>
    <a:fontScheme name="AF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5086</TotalTime>
  <Words>806</Words>
  <Application>Microsoft Office PowerPoint</Application>
  <PresentationFormat>On-screen Show (4:3)</PresentationFormat>
  <Paragraphs>287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Arial Black</vt:lpstr>
      <vt:lpstr>Arial Narrow</vt:lpstr>
      <vt:lpstr>Calibri</vt:lpstr>
      <vt:lpstr>Cambria</vt:lpstr>
      <vt:lpstr>Times New Roman</vt:lpstr>
      <vt:lpstr>Office Theme</vt:lpstr>
      <vt:lpstr>Air  Force Reserve Officer Training Corps Detachment 295</vt:lpstr>
      <vt:lpstr>Overview</vt:lpstr>
      <vt:lpstr>Detachment 295</vt:lpstr>
      <vt:lpstr>Program Expectations</vt:lpstr>
      <vt:lpstr>What is AFROTC?</vt:lpstr>
      <vt:lpstr>ROTC Mission</vt:lpstr>
      <vt:lpstr>ROTC Requirements</vt:lpstr>
      <vt:lpstr>Cadet Progression</vt:lpstr>
      <vt:lpstr>Weekly Time Commitment</vt:lpstr>
      <vt:lpstr>Air Force Officer Career’s </vt:lpstr>
      <vt:lpstr>Scholarship Opportunities</vt:lpstr>
      <vt:lpstr>Scholarship Opportunities</vt:lpstr>
      <vt:lpstr>Active Duty Benefits</vt:lpstr>
      <vt:lpstr>Active Duty Benefits</vt:lpstr>
      <vt:lpstr>Summary</vt:lpstr>
      <vt:lpstr>QUESTIONS?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marvin.kerr</dc:creator>
  <cp:lastModifiedBy>Siler, Eugene</cp:lastModifiedBy>
  <cp:revision>369</cp:revision>
  <dcterms:created xsi:type="dcterms:W3CDTF">2009-08-16T21:00:23Z</dcterms:created>
  <dcterms:modified xsi:type="dcterms:W3CDTF">2020-08-21T11:41:43Z</dcterms:modified>
</cp:coreProperties>
</file>